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2171" r:id="rId3"/>
    <p:sldId id="1968" r:id="rId4"/>
    <p:sldId id="1967" r:id="rId5"/>
    <p:sldId id="262" r:id="rId6"/>
    <p:sldId id="2172" r:id="rId7"/>
    <p:sldId id="2173" r:id="rId8"/>
    <p:sldId id="1867" r:id="rId9"/>
    <p:sldId id="1973" r:id="rId10"/>
    <p:sldId id="1974" r:id="rId11"/>
    <p:sldId id="2181" r:id="rId12"/>
    <p:sldId id="1976" r:id="rId13"/>
    <p:sldId id="1977" r:id="rId14"/>
    <p:sldId id="1979" r:id="rId15"/>
    <p:sldId id="367" r:id="rId16"/>
    <p:sldId id="368" r:id="rId17"/>
    <p:sldId id="275" r:id="rId18"/>
    <p:sldId id="276" r:id="rId19"/>
    <p:sldId id="1980" r:id="rId20"/>
    <p:sldId id="1981" r:id="rId21"/>
    <p:sldId id="1982" r:id="rId22"/>
    <p:sldId id="1978" r:id="rId23"/>
    <p:sldId id="2139" r:id="rId24"/>
    <p:sldId id="2140" r:id="rId25"/>
    <p:sldId id="2143" r:id="rId26"/>
    <p:sldId id="2144" r:id="rId27"/>
    <p:sldId id="2145" r:id="rId28"/>
    <p:sldId id="2142" r:id="rId29"/>
    <p:sldId id="2141" r:id="rId30"/>
    <p:sldId id="2152" r:id="rId31"/>
    <p:sldId id="2153" r:id="rId32"/>
    <p:sldId id="2146" r:id="rId33"/>
    <p:sldId id="2158" r:id="rId34"/>
    <p:sldId id="2174" r:id="rId35"/>
    <p:sldId id="2138" r:id="rId36"/>
    <p:sldId id="270" r:id="rId37"/>
    <p:sldId id="280" r:id="rId38"/>
    <p:sldId id="281" r:id="rId39"/>
    <p:sldId id="301" r:id="rId40"/>
    <p:sldId id="303" r:id="rId41"/>
    <p:sldId id="304" r:id="rId42"/>
    <p:sldId id="302" r:id="rId43"/>
    <p:sldId id="305" r:id="rId44"/>
    <p:sldId id="306" r:id="rId45"/>
    <p:sldId id="307" r:id="rId46"/>
    <p:sldId id="299" r:id="rId47"/>
    <p:sldId id="279" r:id="rId48"/>
    <p:sldId id="2159" r:id="rId49"/>
    <p:sldId id="2160" r:id="rId50"/>
    <p:sldId id="2161" r:id="rId51"/>
    <p:sldId id="264" r:id="rId52"/>
    <p:sldId id="2154" r:id="rId53"/>
    <p:sldId id="2175" r:id="rId54"/>
    <p:sldId id="2177" r:id="rId55"/>
    <p:sldId id="2178" r:id="rId56"/>
    <p:sldId id="2179" r:id="rId57"/>
    <p:sldId id="2180" r:id="rId58"/>
    <p:sldId id="2176" r:id="rId59"/>
    <p:sldId id="216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44"/>
    <p:restoredTop sz="82993"/>
  </p:normalViewPr>
  <p:slideViewPr>
    <p:cSldViewPr snapToGrid="0">
      <p:cViewPr>
        <p:scale>
          <a:sx n="95" d="100"/>
          <a:sy n="95" d="100"/>
        </p:scale>
        <p:origin x="200"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D6353-E5D6-4518-A975-3E90D30D2216}" type="doc">
      <dgm:prSet loTypeId="urn:microsoft.com/office/officeart/2018/5/layout/IconCircle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FE9F6553-D060-4611-A2BE-424577A503F3}">
      <dgm:prSet/>
      <dgm:spPr/>
      <dgm:t>
        <a:bodyPr/>
        <a:lstStyle/>
        <a:p>
          <a:pPr>
            <a:defRPr cap="all"/>
          </a:pPr>
          <a:r>
            <a:rPr lang="en-GB"/>
            <a:t>Text</a:t>
          </a:r>
          <a:endParaRPr lang="en-US"/>
        </a:p>
      </dgm:t>
    </dgm:pt>
    <dgm:pt modelId="{3B524962-A5DE-47A6-9145-1381E3EB022E}" type="parTrans" cxnId="{DE61C010-4228-48D2-94F6-BC0E0C3BB421}">
      <dgm:prSet/>
      <dgm:spPr/>
      <dgm:t>
        <a:bodyPr/>
        <a:lstStyle/>
        <a:p>
          <a:endParaRPr lang="en-US"/>
        </a:p>
      </dgm:t>
    </dgm:pt>
    <dgm:pt modelId="{50285E6F-0CA4-4568-9A4D-C4C3EEC7C6BE}" type="sibTrans" cxnId="{DE61C010-4228-48D2-94F6-BC0E0C3BB421}">
      <dgm:prSet/>
      <dgm:spPr/>
      <dgm:t>
        <a:bodyPr/>
        <a:lstStyle/>
        <a:p>
          <a:endParaRPr lang="en-US"/>
        </a:p>
      </dgm:t>
    </dgm:pt>
    <dgm:pt modelId="{4E16566B-7C30-4690-9F00-A79034F6F340}">
      <dgm:prSet/>
      <dgm:spPr/>
      <dgm:t>
        <a:bodyPr/>
        <a:lstStyle/>
        <a:p>
          <a:pPr>
            <a:defRPr cap="all"/>
          </a:pPr>
          <a:r>
            <a:rPr lang="en-GB"/>
            <a:t>Image</a:t>
          </a:r>
          <a:endParaRPr lang="en-US"/>
        </a:p>
      </dgm:t>
    </dgm:pt>
    <dgm:pt modelId="{E2478EE8-CA38-42C7-890A-3C4AB09B7E21}" type="parTrans" cxnId="{DBA5FC8E-C446-467E-8F0A-589233BCC163}">
      <dgm:prSet/>
      <dgm:spPr/>
      <dgm:t>
        <a:bodyPr/>
        <a:lstStyle/>
        <a:p>
          <a:endParaRPr lang="en-US"/>
        </a:p>
      </dgm:t>
    </dgm:pt>
    <dgm:pt modelId="{0957F91D-E04A-40C0-BDA2-BFC1B4EC5302}" type="sibTrans" cxnId="{DBA5FC8E-C446-467E-8F0A-589233BCC163}">
      <dgm:prSet/>
      <dgm:spPr/>
      <dgm:t>
        <a:bodyPr/>
        <a:lstStyle/>
        <a:p>
          <a:endParaRPr lang="en-US"/>
        </a:p>
      </dgm:t>
    </dgm:pt>
    <dgm:pt modelId="{BEE65D3A-9115-4EB8-9F0A-89EE923EDC3E}">
      <dgm:prSet/>
      <dgm:spPr/>
      <dgm:t>
        <a:bodyPr/>
        <a:lstStyle/>
        <a:p>
          <a:pPr>
            <a:defRPr cap="all"/>
          </a:pPr>
          <a:r>
            <a:rPr lang="en-GB"/>
            <a:t>Audio/sound</a:t>
          </a:r>
          <a:endParaRPr lang="en-US"/>
        </a:p>
      </dgm:t>
    </dgm:pt>
    <dgm:pt modelId="{CB46F511-9D03-4576-95BB-0FC0523BD1A0}" type="parTrans" cxnId="{B6B6C2FE-78F5-4D33-AFD8-EBCA197F55CE}">
      <dgm:prSet/>
      <dgm:spPr/>
      <dgm:t>
        <a:bodyPr/>
        <a:lstStyle/>
        <a:p>
          <a:endParaRPr lang="en-US"/>
        </a:p>
      </dgm:t>
    </dgm:pt>
    <dgm:pt modelId="{57C4BBA3-5C2B-479B-B013-DCC81794982D}" type="sibTrans" cxnId="{B6B6C2FE-78F5-4D33-AFD8-EBCA197F55CE}">
      <dgm:prSet/>
      <dgm:spPr/>
      <dgm:t>
        <a:bodyPr/>
        <a:lstStyle/>
        <a:p>
          <a:endParaRPr lang="en-US"/>
        </a:p>
      </dgm:t>
    </dgm:pt>
    <dgm:pt modelId="{8277807B-50E4-469F-AF2A-4F54BB401B5B}">
      <dgm:prSet/>
      <dgm:spPr/>
      <dgm:t>
        <a:bodyPr/>
        <a:lstStyle/>
        <a:p>
          <a:pPr>
            <a:defRPr cap="all"/>
          </a:pPr>
          <a:r>
            <a:rPr lang="en-GB"/>
            <a:t>Codes </a:t>
          </a:r>
          <a:endParaRPr lang="en-US"/>
        </a:p>
      </dgm:t>
    </dgm:pt>
    <dgm:pt modelId="{48266E0A-EAB8-4D9F-8474-1F595D1F088A}" type="parTrans" cxnId="{FC3D7D1F-FF6D-43EE-91B3-A49D759412A3}">
      <dgm:prSet/>
      <dgm:spPr/>
      <dgm:t>
        <a:bodyPr/>
        <a:lstStyle/>
        <a:p>
          <a:endParaRPr lang="en-US"/>
        </a:p>
      </dgm:t>
    </dgm:pt>
    <dgm:pt modelId="{C57E3555-A53A-4E16-8CE7-7BDBADC65401}" type="sibTrans" cxnId="{FC3D7D1F-FF6D-43EE-91B3-A49D759412A3}">
      <dgm:prSet/>
      <dgm:spPr/>
      <dgm:t>
        <a:bodyPr/>
        <a:lstStyle/>
        <a:p>
          <a:endParaRPr lang="en-US"/>
        </a:p>
      </dgm:t>
    </dgm:pt>
    <dgm:pt modelId="{28F0A5E5-E0D4-4671-AEE8-0C02EF9B6CD2}" type="pres">
      <dgm:prSet presAssocID="{6D1D6353-E5D6-4518-A975-3E90D30D2216}" presName="root" presStyleCnt="0">
        <dgm:presLayoutVars>
          <dgm:dir/>
          <dgm:resizeHandles val="exact"/>
        </dgm:presLayoutVars>
      </dgm:prSet>
      <dgm:spPr/>
    </dgm:pt>
    <dgm:pt modelId="{23D0D403-81AA-4A13-964A-2D3FD3553E77}" type="pres">
      <dgm:prSet presAssocID="{FE9F6553-D060-4611-A2BE-424577A503F3}" presName="compNode" presStyleCnt="0"/>
      <dgm:spPr/>
    </dgm:pt>
    <dgm:pt modelId="{89884DCE-3B27-49CF-AAC7-2BC15BCC48AD}" type="pres">
      <dgm:prSet presAssocID="{FE9F6553-D060-4611-A2BE-424577A503F3}" presName="iconBgRect" presStyleLbl="bgShp" presStyleIdx="0" presStyleCnt="4"/>
      <dgm:spPr/>
    </dgm:pt>
    <dgm:pt modelId="{7A5704C0-0E61-46D3-840F-CC1D65192DDC}" type="pres">
      <dgm:prSet presAssocID="{FE9F6553-D060-4611-A2BE-424577A503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03FB520-CF66-4202-8E6C-04AE9A0C85E7}" type="pres">
      <dgm:prSet presAssocID="{FE9F6553-D060-4611-A2BE-424577A503F3}" presName="spaceRect" presStyleCnt="0"/>
      <dgm:spPr/>
    </dgm:pt>
    <dgm:pt modelId="{C4B3BC17-4CCC-48B2-B44B-2B6094D16A05}" type="pres">
      <dgm:prSet presAssocID="{FE9F6553-D060-4611-A2BE-424577A503F3}" presName="textRect" presStyleLbl="revTx" presStyleIdx="0" presStyleCnt="4">
        <dgm:presLayoutVars>
          <dgm:chMax val="1"/>
          <dgm:chPref val="1"/>
        </dgm:presLayoutVars>
      </dgm:prSet>
      <dgm:spPr/>
    </dgm:pt>
    <dgm:pt modelId="{B0364DE3-A017-452C-B631-697FE5E0C43C}" type="pres">
      <dgm:prSet presAssocID="{50285E6F-0CA4-4568-9A4D-C4C3EEC7C6BE}" presName="sibTrans" presStyleCnt="0"/>
      <dgm:spPr/>
    </dgm:pt>
    <dgm:pt modelId="{FBAC48D5-E296-4A96-91CE-41633CF55510}" type="pres">
      <dgm:prSet presAssocID="{4E16566B-7C30-4690-9F00-A79034F6F340}" presName="compNode" presStyleCnt="0"/>
      <dgm:spPr/>
    </dgm:pt>
    <dgm:pt modelId="{B5588FB8-83E1-4146-970D-E1F5200A5C4A}" type="pres">
      <dgm:prSet presAssocID="{4E16566B-7C30-4690-9F00-A79034F6F340}" presName="iconBgRect" presStyleLbl="bgShp" presStyleIdx="1" presStyleCnt="4"/>
      <dgm:spPr/>
    </dgm:pt>
    <dgm:pt modelId="{BC6F9E9D-3D1E-49BB-B71A-BD65C7973679}" type="pres">
      <dgm:prSet presAssocID="{4E16566B-7C30-4690-9F00-A79034F6F3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a:ext>
      </dgm:extLst>
    </dgm:pt>
    <dgm:pt modelId="{DD88BE06-EC8F-442B-BEB6-660D1159882F}" type="pres">
      <dgm:prSet presAssocID="{4E16566B-7C30-4690-9F00-A79034F6F340}" presName="spaceRect" presStyleCnt="0"/>
      <dgm:spPr/>
    </dgm:pt>
    <dgm:pt modelId="{ED7EE124-19CF-4D0B-840C-6D1533D3FBEF}" type="pres">
      <dgm:prSet presAssocID="{4E16566B-7C30-4690-9F00-A79034F6F340}" presName="textRect" presStyleLbl="revTx" presStyleIdx="1" presStyleCnt="4">
        <dgm:presLayoutVars>
          <dgm:chMax val="1"/>
          <dgm:chPref val="1"/>
        </dgm:presLayoutVars>
      </dgm:prSet>
      <dgm:spPr/>
    </dgm:pt>
    <dgm:pt modelId="{C7612B1D-1496-4111-881F-D02FFF1B918E}" type="pres">
      <dgm:prSet presAssocID="{0957F91D-E04A-40C0-BDA2-BFC1B4EC5302}" presName="sibTrans" presStyleCnt="0"/>
      <dgm:spPr/>
    </dgm:pt>
    <dgm:pt modelId="{A37EDB6B-E859-4045-82EE-22D14810C3C8}" type="pres">
      <dgm:prSet presAssocID="{BEE65D3A-9115-4EB8-9F0A-89EE923EDC3E}" presName="compNode" presStyleCnt="0"/>
      <dgm:spPr/>
    </dgm:pt>
    <dgm:pt modelId="{BB8895B5-8EB8-4F7C-9A77-F0979E0EEADE}" type="pres">
      <dgm:prSet presAssocID="{BEE65D3A-9115-4EB8-9F0A-89EE923EDC3E}" presName="iconBgRect" presStyleLbl="bgShp" presStyleIdx="2" presStyleCnt="4"/>
      <dgm:spPr/>
    </dgm:pt>
    <dgm:pt modelId="{3ADC2552-D3AE-486B-A289-8D43CD1CAF1D}" type="pres">
      <dgm:prSet presAssocID="{BEE65D3A-9115-4EB8-9F0A-89EE923EDC3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dcast"/>
        </a:ext>
      </dgm:extLst>
    </dgm:pt>
    <dgm:pt modelId="{AE21C779-063D-4642-ACC8-95CABCA1E850}" type="pres">
      <dgm:prSet presAssocID="{BEE65D3A-9115-4EB8-9F0A-89EE923EDC3E}" presName="spaceRect" presStyleCnt="0"/>
      <dgm:spPr/>
    </dgm:pt>
    <dgm:pt modelId="{E11059E8-A6D4-4E28-8EBC-976EE58A85FC}" type="pres">
      <dgm:prSet presAssocID="{BEE65D3A-9115-4EB8-9F0A-89EE923EDC3E}" presName="textRect" presStyleLbl="revTx" presStyleIdx="2" presStyleCnt="4">
        <dgm:presLayoutVars>
          <dgm:chMax val="1"/>
          <dgm:chPref val="1"/>
        </dgm:presLayoutVars>
      </dgm:prSet>
      <dgm:spPr/>
    </dgm:pt>
    <dgm:pt modelId="{76F73859-2371-4B8E-86C0-82E86B87CE86}" type="pres">
      <dgm:prSet presAssocID="{57C4BBA3-5C2B-479B-B013-DCC81794982D}" presName="sibTrans" presStyleCnt="0"/>
      <dgm:spPr/>
    </dgm:pt>
    <dgm:pt modelId="{0785BE43-D041-4CC8-9FC0-98B23EA70D2F}" type="pres">
      <dgm:prSet presAssocID="{8277807B-50E4-469F-AF2A-4F54BB401B5B}" presName="compNode" presStyleCnt="0"/>
      <dgm:spPr/>
    </dgm:pt>
    <dgm:pt modelId="{48D5436A-D468-47AB-B055-1C31C23CDA8F}" type="pres">
      <dgm:prSet presAssocID="{8277807B-50E4-469F-AF2A-4F54BB401B5B}" presName="iconBgRect" presStyleLbl="bgShp" presStyleIdx="3" presStyleCnt="4"/>
      <dgm:spPr/>
    </dgm:pt>
    <dgm:pt modelId="{095C0874-D05A-49D2-B760-D4A76DBF814E}" type="pres">
      <dgm:prSet presAssocID="{8277807B-50E4-469F-AF2A-4F54BB401B5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code"/>
        </a:ext>
      </dgm:extLst>
    </dgm:pt>
    <dgm:pt modelId="{57A454DA-4A98-4D93-8CE3-0E25EA5AE4A4}" type="pres">
      <dgm:prSet presAssocID="{8277807B-50E4-469F-AF2A-4F54BB401B5B}" presName="spaceRect" presStyleCnt="0"/>
      <dgm:spPr/>
    </dgm:pt>
    <dgm:pt modelId="{1EC8482E-7593-4D86-8576-AAEAD35878A1}" type="pres">
      <dgm:prSet presAssocID="{8277807B-50E4-469F-AF2A-4F54BB401B5B}" presName="textRect" presStyleLbl="revTx" presStyleIdx="3" presStyleCnt="4">
        <dgm:presLayoutVars>
          <dgm:chMax val="1"/>
          <dgm:chPref val="1"/>
        </dgm:presLayoutVars>
      </dgm:prSet>
      <dgm:spPr/>
    </dgm:pt>
  </dgm:ptLst>
  <dgm:cxnLst>
    <dgm:cxn modelId="{DA5CA906-1890-4D5C-B6A1-567273C30A34}" type="presOf" srcId="{6D1D6353-E5D6-4518-A975-3E90D30D2216}" destId="{28F0A5E5-E0D4-4671-AEE8-0C02EF9B6CD2}" srcOrd="0" destOrd="0" presId="urn:microsoft.com/office/officeart/2018/5/layout/IconCircleLabelList"/>
    <dgm:cxn modelId="{DE61C010-4228-48D2-94F6-BC0E0C3BB421}" srcId="{6D1D6353-E5D6-4518-A975-3E90D30D2216}" destId="{FE9F6553-D060-4611-A2BE-424577A503F3}" srcOrd="0" destOrd="0" parTransId="{3B524962-A5DE-47A6-9145-1381E3EB022E}" sibTransId="{50285E6F-0CA4-4568-9A4D-C4C3EEC7C6BE}"/>
    <dgm:cxn modelId="{FC3D7D1F-FF6D-43EE-91B3-A49D759412A3}" srcId="{6D1D6353-E5D6-4518-A975-3E90D30D2216}" destId="{8277807B-50E4-469F-AF2A-4F54BB401B5B}" srcOrd="3" destOrd="0" parTransId="{48266E0A-EAB8-4D9F-8474-1F595D1F088A}" sibTransId="{C57E3555-A53A-4E16-8CE7-7BDBADC65401}"/>
    <dgm:cxn modelId="{8BE8522F-3CD8-432F-BCEF-A039296D9AF2}" type="presOf" srcId="{8277807B-50E4-469F-AF2A-4F54BB401B5B}" destId="{1EC8482E-7593-4D86-8576-AAEAD35878A1}" srcOrd="0" destOrd="0" presId="urn:microsoft.com/office/officeart/2018/5/layout/IconCircleLabelList"/>
    <dgm:cxn modelId="{DBA5FC8E-C446-467E-8F0A-589233BCC163}" srcId="{6D1D6353-E5D6-4518-A975-3E90D30D2216}" destId="{4E16566B-7C30-4690-9F00-A79034F6F340}" srcOrd="1" destOrd="0" parTransId="{E2478EE8-CA38-42C7-890A-3C4AB09B7E21}" sibTransId="{0957F91D-E04A-40C0-BDA2-BFC1B4EC5302}"/>
    <dgm:cxn modelId="{A23DCE91-CF92-4F18-B181-5F1EFED4DB50}" type="presOf" srcId="{4E16566B-7C30-4690-9F00-A79034F6F340}" destId="{ED7EE124-19CF-4D0B-840C-6D1533D3FBEF}" srcOrd="0" destOrd="0" presId="urn:microsoft.com/office/officeart/2018/5/layout/IconCircleLabelList"/>
    <dgm:cxn modelId="{E3BEE6A3-F8A5-47F1-BBFD-8E322F30B721}" type="presOf" srcId="{FE9F6553-D060-4611-A2BE-424577A503F3}" destId="{C4B3BC17-4CCC-48B2-B44B-2B6094D16A05}" srcOrd="0" destOrd="0" presId="urn:microsoft.com/office/officeart/2018/5/layout/IconCircleLabelList"/>
    <dgm:cxn modelId="{C2C61ABA-56B1-45D4-B3F4-424140889FC9}" type="presOf" srcId="{BEE65D3A-9115-4EB8-9F0A-89EE923EDC3E}" destId="{E11059E8-A6D4-4E28-8EBC-976EE58A85FC}" srcOrd="0" destOrd="0" presId="urn:microsoft.com/office/officeart/2018/5/layout/IconCircleLabelList"/>
    <dgm:cxn modelId="{B6B6C2FE-78F5-4D33-AFD8-EBCA197F55CE}" srcId="{6D1D6353-E5D6-4518-A975-3E90D30D2216}" destId="{BEE65D3A-9115-4EB8-9F0A-89EE923EDC3E}" srcOrd="2" destOrd="0" parTransId="{CB46F511-9D03-4576-95BB-0FC0523BD1A0}" sibTransId="{57C4BBA3-5C2B-479B-B013-DCC81794982D}"/>
    <dgm:cxn modelId="{64CF7AB1-DB55-464C-B745-41F5DC2A1FFB}" type="presParOf" srcId="{28F0A5E5-E0D4-4671-AEE8-0C02EF9B6CD2}" destId="{23D0D403-81AA-4A13-964A-2D3FD3553E77}" srcOrd="0" destOrd="0" presId="urn:microsoft.com/office/officeart/2018/5/layout/IconCircleLabelList"/>
    <dgm:cxn modelId="{7BF68524-E71C-49FC-BF09-D22F4368EF77}" type="presParOf" srcId="{23D0D403-81AA-4A13-964A-2D3FD3553E77}" destId="{89884DCE-3B27-49CF-AAC7-2BC15BCC48AD}" srcOrd="0" destOrd="0" presId="urn:microsoft.com/office/officeart/2018/5/layout/IconCircleLabelList"/>
    <dgm:cxn modelId="{C19FE984-7CBC-4E4E-89F8-A5089B358752}" type="presParOf" srcId="{23D0D403-81AA-4A13-964A-2D3FD3553E77}" destId="{7A5704C0-0E61-46D3-840F-CC1D65192DDC}" srcOrd="1" destOrd="0" presId="urn:microsoft.com/office/officeart/2018/5/layout/IconCircleLabelList"/>
    <dgm:cxn modelId="{F6119D53-B58C-48B3-828D-E0DD613B68CD}" type="presParOf" srcId="{23D0D403-81AA-4A13-964A-2D3FD3553E77}" destId="{B03FB520-CF66-4202-8E6C-04AE9A0C85E7}" srcOrd="2" destOrd="0" presId="urn:microsoft.com/office/officeart/2018/5/layout/IconCircleLabelList"/>
    <dgm:cxn modelId="{B555EA2E-B79D-429A-B952-DE6E0CC4489D}" type="presParOf" srcId="{23D0D403-81AA-4A13-964A-2D3FD3553E77}" destId="{C4B3BC17-4CCC-48B2-B44B-2B6094D16A05}" srcOrd="3" destOrd="0" presId="urn:microsoft.com/office/officeart/2018/5/layout/IconCircleLabelList"/>
    <dgm:cxn modelId="{ECD1A8FA-2EA9-4219-855D-974716D4DF3B}" type="presParOf" srcId="{28F0A5E5-E0D4-4671-AEE8-0C02EF9B6CD2}" destId="{B0364DE3-A017-452C-B631-697FE5E0C43C}" srcOrd="1" destOrd="0" presId="urn:microsoft.com/office/officeart/2018/5/layout/IconCircleLabelList"/>
    <dgm:cxn modelId="{66EFE7E1-CD22-4FC5-8874-1398A26996E9}" type="presParOf" srcId="{28F0A5E5-E0D4-4671-AEE8-0C02EF9B6CD2}" destId="{FBAC48D5-E296-4A96-91CE-41633CF55510}" srcOrd="2" destOrd="0" presId="urn:microsoft.com/office/officeart/2018/5/layout/IconCircleLabelList"/>
    <dgm:cxn modelId="{7E1A0A3A-E2B0-4EAD-B6A3-8A2107159F9E}" type="presParOf" srcId="{FBAC48D5-E296-4A96-91CE-41633CF55510}" destId="{B5588FB8-83E1-4146-970D-E1F5200A5C4A}" srcOrd="0" destOrd="0" presId="urn:microsoft.com/office/officeart/2018/5/layout/IconCircleLabelList"/>
    <dgm:cxn modelId="{F56DD730-EEB5-4E9C-B7A3-B08037BA0B30}" type="presParOf" srcId="{FBAC48D5-E296-4A96-91CE-41633CF55510}" destId="{BC6F9E9D-3D1E-49BB-B71A-BD65C7973679}" srcOrd="1" destOrd="0" presId="urn:microsoft.com/office/officeart/2018/5/layout/IconCircleLabelList"/>
    <dgm:cxn modelId="{65153E48-BF77-43C8-8987-F450A1EAA94B}" type="presParOf" srcId="{FBAC48D5-E296-4A96-91CE-41633CF55510}" destId="{DD88BE06-EC8F-442B-BEB6-660D1159882F}" srcOrd="2" destOrd="0" presId="urn:microsoft.com/office/officeart/2018/5/layout/IconCircleLabelList"/>
    <dgm:cxn modelId="{6A6FD252-124F-4DEA-9491-FAA76E00D3BC}" type="presParOf" srcId="{FBAC48D5-E296-4A96-91CE-41633CF55510}" destId="{ED7EE124-19CF-4D0B-840C-6D1533D3FBEF}" srcOrd="3" destOrd="0" presId="urn:microsoft.com/office/officeart/2018/5/layout/IconCircleLabelList"/>
    <dgm:cxn modelId="{4148B773-06BF-4686-A7A0-C9441F539200}" type="presParOf" srcId="{28F0A5E5-E0D4-4671-AEE8-0C02EF9B6CD2}" destId="{C7612B1D-1496-4111-881F-D02FFF1B918E}" srcOrd="3" destOrd="0" presId="urn:microsoft.com/office/officeart/2018/5/layout/IconCircleLabelList"/>
    <dgm:cxn modelId="{86DCA6D0-526A-4011-8588-A7B4FE5BA95D}" type="presParOf" srcId="{28F0A5E5-E0D4-4671-AEE8-0C02EF9B6CD2}" destId="{A37EDB6B-E859-4045-82EE-22D14810C3C8}" srcOrd="4" destOrd="0" presId="urn:microsoft.com/office/officeart/2018/5/layout/IconCircleLabelList"/>
    <dgm:cxn modelId="{51A62CF6-10F5-4AE0-B95F-77EC054DD2F7}" type="presParOf" srcId="{A37EDB6B-E859-4045-82EE-22D14810C3C8}" destId="{BB8895B5-8EB8-4F7C-9A77-F0979E0EEADE}" srcOrd="0" destOrd="0" presId="urn:microsoft.com/office/officeart/2018/5/layout/IconCircleLabelList"/>
    <dgm:cxn modelId="{011E149D-63AD-4FA4-89D4-C90260E52385}" type="presParOf" srcId="{A37EDB6B-E859-4045-82EE-22D14810C3C8}" destId="{3ADC2552-D3AE-486B-A289-8D43CD1CAF1D}" srcOrd="1" destOrd="0" presId="urn:microsoft.com/office/officeart/2018/5/layout/IconCircleLabelList"/>
    <dgm:cxn modelId="{8837EFC1-2046-42DD-ABCE-B266ABD1F033}" type="presParOf" srcId="{A37EDB6B-E859-4045-82EE-22D14810C3C8}" destId="{AE21C779-063D-4642-ACC8-95CABCA1E850}" srcOrd="2" destOrd="0" presId="urn:microsoft.com/office/officeart/2018/5/layout/IconCircleLabelList"/>
    <dgm:cxn modelId="{32424E95-432F-4B17-8EDA-2681C4E10716}" type="presParOf" srcId="{A37EDB6B-E859-4045-82EE-22D14810C3C8}" destId="{E11059E8-A6D4-4E28-8EBC-976EE58A85FC}" srcOrd="3" destOrd="0" presId="urn:microsoft.com/office/officeart/2018/5/layout/IconCircleLabelList"/>
    <dgm:cxn modelId="{A3AEDA19-97D8-4AF7-AE20-7066B6391398}" type="presParOf" srcId="{28F0A5E5-E0D4-4671-AEE8-0C02EF9B6CD2}" destId="{76F73859-2371-4B8E-86C0-82E86B87CE86}" srcOrd="5" destOrd="0" presId="urn:microsoft.com/office/officeart/2018/5/layout/IconCircleLabelList"/>
    <dgm:cxn modelId="{813572B9-4EB8-4D96-86AC-5EA4B0771465}" type="presParOf" srcId="{28F0A5E5-E0D4-4671-AEE8-0C02EF9B6CD2}" destId="{0785BE43-D041-4CC8-9FC0-98B23EA70D2F}" srcOrd="6" destOrd="0" presId="urn:microsoft.com/office/officeart/2018/5/layout/IconCircleLabelList"/>
    <dgm:cxn modelId="{8E8DD4B3-59D2-431C-BEAC-7C7A9787CAD6}" type="presParOf" srcId="{0785BE43-D041-4CC8-9FC0-98B23EA70D2F}" destId="{48D5436A-D468-47AB-B055-1C31C23CDA8F}" srcOrd="0" destOrd="0" presId="urn:microsoft.com/office/officeart/2018/5/layout/IconCircleLabelList"/>
    <dgm:cxn modelId="{9D7A7E86-3C13-419A-B1D9-30E7DACB77E0}" type="presParOf" srcId="{0785BE43-D041-4CC8-9FC0-98B23EA70D2F}" destId="{095C0874-D05A-49D2-B760-D4A76DBF814E}" srcOrd="1" destOrd="0" presId="urn:microsoft.com/office/officeart/2018/5/layout/IconCircleLabelList"/>
    <dgm:cxn modelId="{90BF797F-B830-41DC-9651-47B54F3F6072}" type="presParOf" srcId="{0785BE43-D041-4CC8-9FC0-98B23EA70D2F}" destId="{57A454DA-4A98-4D93-8CE3-0E25EA5AE4A4}" srcOrd="2" destOrd="0" presId="urn:microsoft.com/office/officeart/2018/5/layout/IconCircleLabelList"/>
    <dgm:cxn modelId="{07B14E73-D973-4D79-ACF7-E65E4E20D535}" type="presParOf" srcId="{0785BE43-D041-4CC8-9FC0-98B23EA70D2F}" destId="{1EC8482E-7593-4D86-8576-AAEAD35878A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84DCE-3B27-49CF-AAC7-2BC15BCC48AD}">
      <dsp:nvSpPr>
        <dsp:cNvPr id="0" name=""/>
        <dsp:cNvSpPr/>
      </dsp:nvSpPr>
      <dsp:spPr>
        <a:xfrm>
          <a:off x="973190" y="785493"/>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704C0-0E61-46D3-840F-CC1D65192DDC}">
      <dsp:nvSpPr>
        <dsp:cNvPr id="0" name=""/>
        <dsp:cNvSpPr/>
      </dsp:nvSpPr>
      <dsp:spPr>
        <a:xfrm>
          <a:off x="1242597" y="1054900"/>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B3BC17-4CCC-48B2-B44B-2B6094D16A05}">
      <dsp:nvSpPr>
        <dsp:cNvPr id="0" name=""/>
        <dsp:cNvSpPr/>
      </dsp:nvSpPr>
      <dsp:spPr>
        <a:xfrm>
          <a:off x="569079"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Text</a:t>
          </a:r>
          <a:endParaRPr lang="en-US" sz="2600" kern="1200"/>
        </a:p>
      </dsp:txBody>
      <dsp:txXfrm>
        <a:off x="569079" y="2443382"/>
        <a:ext cx="2072362" cy="720000"/>
      </dsp:txXfrm>
    </dsp:sp>
    <dsp:sp modelId="{B5588FB8-83E1-4146-970D-E1F5200A5C4A}">
      <dsp:nvSpPr>
        <dsp:cNvPr id="0" name=""/>
        <dsp:cNvSpPr/>
      </dsp:nvSpPr>
      <dsp:spPr>
        <a:xfrm>
          <a:off x="3408216" y="785493"/>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F9E9D-3D1E-49BB-B71A-BD65C7973679}">
      <dsp:nvSpPr>
        <dsp:cNvPr id="0" name=""/>
        <dsp:cNvSpPr/>
      </dsp:nvSpPr>
      <dsp:spPr>
        <a:xfrm>
          <a:off x="3677623" y="1054900"/>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7EE124-19CF-4D0B-840C-6D1533D3FBEF}">
      <dsp:nvSpPr>
        <dsp:cNvPr id="0" name=""/>
        <dsp:cNvSpPr/>
      </dsp:nvSpPr>
      <dsp:spPr>
        <a:xfrm>
          <a:off x="3004105"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Image</a:t>
          </a:r>
          <a:endParaRPr lang="en-US" sz="2600" kern="1200"/>
        </a:p>
      </dsp:txBody>
      <dsp:txXfrm>
        <a:off x="3004105" y="2443382"/>
        <a:ext cx="2072362" cy="720000"/>
      </dsp:txXfrm>
    </dsp:sp>
    <dsp:sp modelId="{BB8895B5-8EB8-4F7C-9A77-F0979E0EEADE}">
      <dsp:nvSpPr>
        <dsp:cNvPr id="0" name=""/>
        <dsp:cNvSpPr/>
      </dsp:nvSpPr>
      <dsp:spPr>
        <a:xfrm>
          <a:off x="5843242" y="785493"/>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DC2552-D3AE-486B-A289-8D43CD1CAF1D}">
      <dsp:nvSpPr>
        <dsp:cNvPr id="0" name=""/>
        <dsp:cNvSpPr/>
      </dsp:nvSpPr>
      <dsp:spPr>
        <a:xfrm>
          <a:off x="6112649" y="1054900"/>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1059E8-A6D4-4E28-8EBC-976EE58A85FC}">
      <dsp:nvSpPr>
        <dsp:cNvPr id="0" name=""/>
        <dsp:cNvSpPr/>
      </dsp:nvSpPr>
      <dsp:spPr>
        <a:xfrm>
          <a:off x="5439131"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Audio/sound</a:t>
          </a:r>
          <a:endParaRPr lang="en-US" sz="2600" kern="1200"/>
        </a:p>
      </dsp:txBody>
      <dsp:txXfrm>
        <a:off x="5439131" y="2443382"/>
        <a:ext cx="2072362" cy="720000"/>
      </dsp:txXfrm>
    </dsp:sp>
    <dsp:sp modelId="{48D5436A-D468-47AB-B055-1C31C23CDA8F}">
      <dsp:nvSpPr>
        <dsp:cNvPr id="0" name=""/>
        <dsp:cNvSpPr/>
      </dsp:nvSpPr>
      <dsp:spPr>
        <a:xfrm>
          <a:off x="8278268" y="785493"/>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5C0874-D05A-49D2-B760-D4A76DBF814E}">
      <dsp:nvSpPr>
        <dsp:cNvPr id="0" name=""/>
        <dsp:cNvSpPr/>
      </dsp:nvSpPr>
      <dsp:spPr>
        <a:xfrm>
          <a:off x="8547675" y="1054900"/>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8482E-7593-4D86-8576-AAEAD35878A1}">
      <dsp:nvSpPr>
        <dsp:cNvPr id="0" name=""/>
        <dsp:cNvSpPr/>
      </dsp:nvSpPr>
      <dsp:spPr>
        <a:xfrm>
          <a:off x="7874157"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GB" sz="2600" kern="1200"/>
            <a:t>Codes </a:t>
          </a:r>
          <a:endParaRPr lang="en-US" sz="2600" kern="1200"/>
        </a:p>
      </dsp:txBody>
      <dsp:txXfrm>
        <a:off x="7874157" y="2443382"/>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D6A96-B88A-EB4A-BAFB-4F67628D3AB7}" type="datetimeFigureOut">
              <a:rPr lang="en-US" smtClean="0"/>
              <a:t>1/12/26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417DA-D4EC-BD41-AA2E-47B83169FD3A}" type="slidenum">
              <a:rPr lang="en-US" smtClean="0"/>
              <a:t>‹#›</a:t>
            </a:fld>
            <a:endParaRPr lang="en-US"/>
          </a:p>
        </p:txBody>
      </p:sp>
    </p:spTree>
    <p:extLst>
      <p:ext uri="{BB962C8B-B14F-4D97-AF65-F5344CB8AC3E}">
        <p14:creationId xmlns:p14="http://schemas.microsoft.com/office/powerpoint/2010/main" val="234935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example of AI and Machine Learning will tilt more towards Computer Vision than some.</a:t>
            </a:r>
          </a:p>
        </p:txBody>
      </p:sp>
      <p:sp>
        <p:nvSpPr>
          <p:cNvPr id="4" name="Slide Number Placeholder 3"/>
          <p:cNvSpPr>
            <a:spLocks noGrp="1"/>
          </p:cNvSpPr>
          <p:nvPr>
            <p:ph type="sldNum" sz="quarter" idx="5"/>
          </p:nvPr>
        </p:nvSpPr>
        <p:spPr/>
        <p:txBody>
          <a:bodyPr/>
          <a:lstStyle/>
          <a:p>
            <a:fld id="{DA3417DA-D4EC-BD41-AA2E-47B83169FD3A}" type="slidenum">
              <a:rPr lang="en-US" smtClean="0"/>
              <a:t>4</a:t>
            </a:fld>
            <a:endParaRPr lang="en-US"/>
          </a:p>
        </p:txBody>
      </p:sp>
    </p:spTree>
    <p:extLst>
      <p:ext uri="{BB962C8B-B14F-4D97-AF65-F5344CB8AC3E}">
        <p14:creationId xmlns:p14="http://schemas.microsoft.com/office/powerpoint/2010/main" val="3724843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Basic idea is ask network itself to enhance what it sees.</a:t>
            </a:r>
          </a:p>
        </p:txBody>
      </p:sp>
      <p:sp>
        <p:nvSpPr>
          <p:cNvPr id="4" name="Slide Number Placeholder 3"/>
          <p:cNvSpPr>
            <a:spLocks noGrp="1"/>
          </p:cNvSpPr>
          <p:nvPr>
            <p:ph type="sldNum" sz="quarter" idx="10"/>
          </p:nvPr>
        </p:nvSpPr>
        <p:spPr/>
        <p:txBody>
          <a:bodyPr/>
          <a:lstStyle/>
          <a:p>
            <a:fld id="{8793B035-A797-4529-AC06-196B71A9BB62}" type="slidenum">
              <a:rPr lang="en-US" smtClean="0"/>
              <a:t>16</a:t>
            </a:fld>
            <a:endParaRPr lang="en-US"/>
          </a:p>
        </p:txBody>
      </p:sp>
    </p:spTree>
    <p:extLst>
      <p:ext uri="{BB962C8B-B14F-4D97-AF65-F5344CB8AC3E}">
        <p14:creationId xmlns:p14="http://schemas.microsoft.com/office/powerpoint/2010/main" val="318544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tool created by Antonio Torralba’s group at MIT tries to help clarify what sorts of filters these deep networks are learning at different levels of the network.</a:t>
            </a:r>
          </a:p>
          <a:p>
            <a:endParaRPr lang="en-US" dirty="0"/>
          </a:p>
          <a:p>
            <a:r>
              <a:rPr lang="en-US" dirty="0"/>
              <a:t>It’s looking at the features learned by a convolutional neural network trained on the places dataset, which includes classes like “park”, “church” and also, “hotel”</a:t>
            </a:r>
          </a:p>
          <a:p>
            <a:endParaRPr lang="en-US" dirty="0"/>
          </a:p>
          <a:p>
            <a:r>
              <a:rPr lang="en-US" dirty="0"/>
              <a:t>At the very beginning, we can see that the network has learned low level features like edge and corner detectors – </a:t>
            </a:r>
          </a:p>
          <a:p>
            <a:endParaRPr lang="en-US" dirty="0"/>
          </a:p>
          <a:p>
            <a:r>
              <a:rPr lang="en-US" dirty="0"/>
              <a:t>these are the sorts of features that prior to the deep learning revolution were hand engineered, and it’s interesting to see that those sorts of features pop out of these learned representations as well.</a:t>
            </a:r>
          </a:p>
          <a:p>
            <a:endParaRPr lang="en-US" dirty="0"/>
          </a:p>
        </p:txBody>
      </p:sp>
      <p:sp>
        <p:nvSpPr>
          <p:cNvPr id="4" name="Slide Number Placeholder 3"/>
          <p:cNvSpPr>
            <a:spLocks noGrp="1"/>
          </p:cNvSpPr>
          <p:nvPr>
            <p:ph type="sldNum" sz="quarter" idx="5"/>
          </p:nvPr>
        </p:nvSpPr>
        <p:spPr/>
        <p:txBody>
          <a:bodyPr/>
          <a:lstStyle/>
          <a:p>
            <a:fld id="{2F8FC355-E237-CC4B-B80C-5028F8291EBA}" type="slidenum">
              <a:rPr lang="en-US" smtClean="0"/>
              <a:t>17</a:t>
            </a:fld>
            <a:endParaRPr lang="en-US"/>
          </a:p>
        </p:txBody>
      </p:sp>
    </p:spTree>
    <p:extLst>
      <p:ext uri="{BB962C8B-B14F-4D97-AF65-F5344CB8AC3E}">
        <p14:creationId xmlns:p14="http://schemas.microsoft.com/office/powerpoint/2010/main" val="690538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in the network, we can see that there are filters that specifically encode much higher level features, like “closet”</a:t>
            </a:r>
          </a:p>
          <a:p>
            <a:endParaRPr lang="en-US" dirty="0"/>
          </a:p>
          <a:p>
            <a:r>
              <a:rPr lang="en-US" dirty="0"/>
              <a:t>So here, the visualization is showing that there’s series of filters that are highly activated by images that contain clothes hanging in a closet.</a:t>
            </a:r>
          </a:p>
        </p:txBody>
      </p:sp>
      <p:sp>
        <p:nvSpPr>
          <p:cNvPr id="4" name="Slide Number Placeholder 3"/>
          <p:cNvSpPr>
            <a:spLocks noGrp="1"/>
          </p:cNvSpPr>
          <p:nvPr>
            <p:ph type="sldNum" sz="quarter" idx="5"/>
          </p:nvPr>
        </p:nvSpPr>
        <p:spPr/>
        <p:txBody>
          <a:bodyPr/>
          <a:lstStyle/>
          <a:p>
            <a:fld id="{2F8FC355-E237-CC4B-B80C-5028F8291EBA}" type="slidenum">
              <a:rPr lang="en-US" smtClean="0"/>
              <a:t>18</a:t>
            </a:fld>
            <a:endParaRPr lang="en-US"/>
          </a:p>
        </p:txBody>
      </p:sp>
    </p:spTree>
    <p:extLst>
      <p:ext uri="{BB962C8B-B14F-4D97-AF65-F5344CB8AC3E}">
        <p14:creationId xmlns:p14="http://schemas.microsoft.com/office/powerpoint/2010/main" val="973685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Imagenet</a:t>
            </a:r>
            <a:r>
              <a:rPr lang="en-US" dirty="0"/>
              <a:t> was the first </a:t>
            </a:r>
            <a:r>
              <a:rPr lang="en-US" dirty="0" err="1"/>
              <a:t>ve</a:t>
            </a:r>
            <a:endParaRPr lang="en-US" dirty="0"/>
          </a:p>
        </p:txBody>
      </p:sp>
      <p:sp>
        <p:nvSpPr>
          <p:cNvPr id="4" name="Slide Number Placeholder 3"/>
          <p:cNvSpPr>
            <a:spLocks noGrp="1"/>
          </p:cNvSpPr>
          <p:nvPr>
            <p:ph type="sldNum" sz="quarter" idx="5"/>
          </p:nvPr>
        </p:nvSpPr>
        <p:spPr/>
        <p:txBody>
          <a:bodyPr/>
          <a:lstStyle/>
          <a:p>
            <a:fld id="{DA3417DA-D4EC-BD41-AA2E-47B83169FD3A}" type="slidenum">
              <a:rPr lang="en-US" smtClean="0"/>
              <a:t>19</a:t>
            </a:fld>
            <a:endParaRPr lang="en-US"/>
          </a:p>
        </p:txBody>
      </p:sp>
    </p:spTree>
    <p:extLst>
      <p:ext uri="{BB962C8B-B14F-4D97-AF65-F5344CB8AC3E}">
        <p14:creationId xmlns:p14="http://schemas.microsoft.com/office/powerpoint/2010/main" val="3390546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Mostly don’t care about causal explanations, and don’t really care how the model works, except insofar as we think it will affect generalization to new datasets</a:t>
            </a:r>
          </a:p>
        </p:txBody>
      </p:sp>
      <p:sp>
        <p:nvSpPr>
          <p:cNvPr id="4" name="Slide Number Placeholder 3"/>
          <p:cNvSpPr>
            <a:spLocks noGrp="1"/>
          </p:cNvSpPr>
          <p:nvPr>
            <p:ph type="sldNum" sz="quarter" idx="5"/>
          </p:nvPr>
        </p:nvSpPr>
        <p:spPr/>
        <p:txBody>
          <a:bodyPr/>
          <a:lstStyle/>
          <a:p>
            <a:fld id="{DA3417DA-D4EC-BD41-AA2E-47B83169FD3A}" type="slidenum">
              <a:rPr lang="en-US" smtClean="0"/>
              <a:t>20</a:t>
            </a:fld>
            <a:endParaRPr lang="en-US"/>
          </a:p>
        </p:txBody>
      </p:sp>
    </p:spTree>
    <p:extLst>
      <p:ext uri="{BB962C8B-B14F-4D97-AF65-F5344CB8AC3E}">
        <p14:creationId xmlns:p14="http://schemas.microsoft.com/office/powerpoint/2010/main" val="3667224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F1F1F"/>
                </a:solidFill>
                <a:latin typeface="Google Sans"/>
              </a:rPr>
              <a:t>Reinforcement learning is learning </a:t>
            </a:r>
            <a:r>
              <a:rPr lang="en-US" dirty="0">
                <a:solidFill>
                  <a:srgbClr val="040C28"/>
                </a:solidFill>
                <a:latin typeface="Google Sans"/>
              </a:rPr>
              <a:t>from interaction with an environment to achieve some long-term goal that is related to the state of the environment</a:t>
            </a:r>
            <a:r>
              <a:rPr lang="en-US" dirty="0">
                <a:solidFill>
                  <a:srgbClr val="1F1F1F"/>
                </a:solidFill>
                <a:latin typeface="Google Sans"/>
              </a:rPr>
              <a:t>. The goal is defined by reward signal (to be maximized).</a:t>
            </a:r>
            <a:endParaRPr lang="en-US" dirty="0"/>
          </a:p>
          <a:p>
            <a:endParaRPr lang="en-US" dirty="0"/>
          </a:p>
        </p:txBody>
      </p:sp>
      <p:sp>
        <p:nvSpPr>
          <p:cNvPr id="4" name="Slide Number Placeholder 3"/>
          <p:cNvSpPr>
            <a:spLocks noGrp="1"/>
          </p:cNvSpPr>
          <p:nvPr>
            <p:ph type="sldNum" sz="quarter" idx="5"/>
          </p:nvPr>
        </p:nvSpPr>
        <p:spPr/>
        <p:txBody>
          <a:bodyPr/>
          <a:lstStyle/>
          <a:p>
            <a:fld id="{DA3417DA-D4EC-BD41-AA2E-47B83169FD3A}" type="slidenum">
              <a:rPr lang="en-US" smtClean="0"/>
              <a:t>32</a:t>
            </a:fld>
            <a:endParaRPr lang="en-US"/>
          </a:p>
        </p:txBody>
      </p:sp>
    </p:spTree>
    <p:extLst>
      <p:ext uri="{BB962C8B-B14F-4D97-AF65-F5344CB8AC3E}">
        <p14:creationId xmlns:p14="http://schemas.microsoft.com/office/powerpoint/2010/main" val="195118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Traditional AI/ML</a:t>
            </a:r>
          </a:p>
          <a:p>
            <a:endParaRPr lang="en-US" sz="1200" dirty="0"/>
          </a:p>
          <a:p>
            <a:r>
              <a:rPr lang="en-US" sz="1200" dirty="0"/>
              <a:t>Deep Learning </a:t>
            </a:r>
          </a:p>
          <a:p>
            <a:endParaRPr lang="en-US" sz="1200" dirty="0"/>
          </a:p>
          <a:p>
            <a:r>
              <a:rPr lang="en-US" sz="1200" dirty="0"/>
              <a:t>Generative </a:t>
            </a:r>
            <a:endParaRPr lang="en-US" dirty="0"/>
          </a:p>
        </p:txBody>
      </p:sp>
      <p:sp>
        <p:nvSpPr>
          <p:cNvPr id="4" name="Slide Number Placeholder 3"/>
          <p:cNvSpPr>
            <a:spLocks noGrp="1"/>
          </p:cNvSpPr>
          <p:nvPr>
            <p:ph type="sldNum" sz="quarter" idx="5"/>
          </p:nvPr>
        </p:nvSpPr>
        <p:spPr/>
        <p:txBody>
          <a:bodyPr/>
          <a:lstStyle/>
          <a:p>
            <a:fld id="{DA3417DA-D4EC-BD41-AA2E-47B83169FD3A}" type="slidenum">
              <a:rPr lang="en-US" smtClean="0"/>
              <a:t>52</a:t>
            </a:fld>
            <a:endParaRPr lang="en-US"/>
          </a:p>
        </p:txBody>
      </p:sp>
    </p:spTree>
    <p:extLst>
      <p:ext uri="{BB962C8B-B14F-4D97-AF65-F5344CB8AC3E}">
        <p14:creationId xmlns:p14="http://schemas.microsoft.com/office/powerpoint/2010/main" val="132427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chess playing algorithm</a:t>
            </a:r>
          </a:p>
        </p:txBody>
      </p:sp>
      <p:sp>
        <p:nvSpPr>
          <p:cNvPr id="4" name="Slide Number Placeholder 3"/>
          <p:cNvSpPr>
            <a:spLocks noGrp="1"/>
          </p:cNvSpPr>
          <p:nvPr>
            <p:ph type="sldNum" sz="quarter" idx="5"/>
          </p:nvPr>
        </p:nvSpPr>
        <p:spPr/>
        <p:txBody>
          <a:bodyPr/>
          <a:lstStyle/>
          <a:p>
            <a:fld id="{DA3417DA-D4EC-BD41-AA2E-47B83169FD3A}" type="slidenum">
              <a:rPr lang="en-US" smtClean="0"/>
              <a:t>5</a:t>
            </a:fld>
            <a:endParaRPr lang="en-US"/>
          </a:p>
        </p:txBody>
      </p:sp>
    </p:spTree>
    <p:extLst>
      <p:ext uri="{BB962C8B-B14F-4D97-AF65-F5344CB8AC3E}">
        <p14:creationId xmlns:p14="http://schemas.microsoft.com/office/powerpoint/2010/main" val="383403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~10,000 example images with labels…</a:t>
            </a:r>
          </a:p>
          <a:p>
            <a:r>
              <a:rPr lang="en-US" dirty="0"/>
              <a:t>Thousands of parameters</a:t>
            </a:r>
          </a:p>
        </p:txBody>
      </p:sp>
      <p:sp>
        <p:nvSpPr>
          <p:cNvPr id="4" name="Slide Number Placeholder 3"/>
          <p:cNvSpPr>
            <a:spLocks noGrp="1"/>
          </p:cNvSpPr>
          <p:nvPr>
            <p:ph type="sldNum" sz="quarter" idx="5"/>
          </p:nvPr>
        </p:nvSpPr>
        <p:spPr/>
        <p:txBody>
          <a:bodyPr/>
          <a:lstStyle/>
          <a:p>
            <a:fld id="{DA3417DA-D4EC-BD41-AA2E-47B83169FD3A}" type="slidenum">
              <a:rPr lang="en-US" smtClean="0"/>
              <a:t>8</a:t>
            </a:fld>
            <a:endParaRPr lang="en-US"/>
          </a:p>
        </p:txBody>
      </p:sp>
    </p:spTree>
    <p:extLst>
      <p:ext uri="{BB962C8B-B14F-4D97-AF65-F5344CB8AC3E}">
        <p14:creationId xmlns:p14="http://schemas.microsoft.com/office/powerpoint/2010/main" val="379945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can’t JUST make new layers as linear combinations of previous layers, so there is an activation function</a:t>
            </a:r>
          </a:p>
        </p:txBody>
      </p:sp>
      <p:sp>
        <p:nvSpPr>
          <p:cNvPr id="4" name="Slide Number Placeholder 3"/>
          <p:cNvSpPr>
            <a:spLocks noGrp="1"/>
          </p:cNvSpPr>
          <p:nvPr>
            <p:ph type="sldNum" sz="quarter" idx="5"/>
          </p:nvPr>
        </p:nvSpPr>
        <p:spPr/>
        <p:txBody>
          <a:bodyPr/>
          <a:lstStyle/>
          <a:p>
            <a:fld id="{DA3417DA-D4EC-BD41-AA2E-47B83169FD3A}" type="slidenum">
              <a:rPr lang="en-US" smtClean="0"/>
              <a:t>9</a:t>
            </a:fld>
            <a:endParaRPr lang="en-US"/>
          </a:p>
        </p:txBody>
      </p:sp>
    </p:spTree>
    <p:extLst>
      <p:ext uri="{BB962C8B-B14F-4D97-AF65-F5344CB8AC3E}">
        <p14:creationId xmlns:p14="http://schemas.microsoft.com/office/powerpoint/2010/main" val="3220836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of history.</a:t>
            </a:r>
          </a:p>
        </p:txBody>
      </p:sp>
      <p:sp>
        <p:nvSpPr>
          <p:cNvPr id="4" name="Slide Number Placeholder 3"/>
          <p:cNvSpPr>
            <a:spLocks noGrp="1"/>
          </p:cNvSpPr>
          <p:nvPr>
            <p:ph type="sldNum" sz="quarter" idx="5"/>
          </p:nvPr>
        </p:nvSpPr>
        <p:spPr/>
        <p:txBody>
          <a:bodyPr/>
          <a:lstStyle/>
          <a:p>
            <a:fld id="{DA3417DA-D4EC-BD41-AA2E-47B83169FD3A}" type="slidenum">
              <a:rPr lang="en-US" smtClean="0"/>
              <a:t>10</a:t>
            </a:fld>
            <a:endParaRPr lang="en-US"/>
          </a:p>
        </p:txBody>
      </p:sp>
    </p:spTree>
    <p:extLst>
      <p:ext uri="{BB962C8B-B14F-4D97-AF65-F5344CB8AC3E}">
        <p14:creationId xmlns:p14="http://schemas.microsoft.com/office/powerpoint/2010/main" val="164284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of history.</a:t>
            </a:r>
          </a:p>
        </p:txBody>
      </p:sp>
      <p:sp>
        <p:nvSpPr>
          <p:cNvPr id="4" name="Slide Number Placeholder 3"/>
          <p:cNvSpPr>
            <a:spLocks noGrp="1"/>
          </p:cNvSpPr>
          <p:nvPr>
            <p:ph type="sldNum" sz="quarter" idx="5"/>
          </p:nvPr>
        </p:nvSpPr>
        <p:spPr/>
        <p:txBody>
          <a:bodyPr/>
          <a:lstStyle/>
          <a:p>
            <a:fld id="{DA3417DA-D4EC-BD41-AA2E-47B83169FD3A}" type="slidenum">
              <a:rPr lang="en-US" smtClean="0"/>
              <a:t>12</a:t>
            </a:fld>
            <a:endParaRPr lang="en-US"/>
          </a:p>
        </p:txBody>
      </p:sp>
    </p:spTree>
    <p:extLst>
      <p:ext uri="{BB962C8B-B14F-4D97-AF65-F5344CB8AC3E}">
        <p14:creationId xmlns:p14="http://schemas.microsoft.com/office/powerpoint/2010/main" val="200337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Imagenet</a:t>
            </a:r>
            <a:r>
              <a:rPr lang="en-US" dirty="0"/>
              <a:t> was the first </a:t>
            </a:r>
            <a:r>
              <a:rPr lang="en-US" dirty="0" err="1"/>
              <a:t>ve</a:t>
            </a:r>
            <a:endParaRPr lang="en-US" dirty="0"/>
          </a:p>
        </p:txBody>
      </p:sp>
      <p:sp>
        <p:nvSpPr>
          <p:cNvPr id="4" name="Slide Number Placeholder 3"/>
          <p:cNvSpPr>
            <a:spLocks noGrp="1"/>
          </p:cNvSpPr>
          <p:nvPr>
            <p:ph type="sldNum" sz="quarter" idx="5"/>
          </p:nvPr>
        </p:nvSpPr>
        <p:spPr/>
        <p:txBody>
          <a:bodyPr/>
          <a:lstStyle/>
          <a:p>
            <a:fld id="{DA3417DA-D4EC-BD41-AA2E-47B83169FD3A}" type="slidenum">
              <a:rPr lang="en-US" smtClean="0"/>
              <a:t>13</a:t>
            </a:fld>
            <a:endParaRPr lang="en-US"/>
          </a:p>
        </p:txBody>
      </p:sp>
    </p:spTree>
    <p:extLst>
      <p:ext uri="{BB962C8B-B14F-4D97-AF65-F5344CB8AC3E}">
        <p14:creationId xmlns:p14="http://schemas.microsoft.com/office/powerpoint/2010/main" val="232380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Imagenet</a:t>
            </a:r>
            <a:r>
              <a:rPr lang="en-US" dirty="0"/>
              <a:t> was the first </a:t>
            </a:r>
            <a:r>
              <a:rPr lang="en-US" dirty="0" err="1"/>
              <a:t>ve</a:t>
            </a:r>
            <a:endParaRPr lang="en-US" dirty="0"/>
          </a:p>
        </p:txBody>
      </p:sp>
      <p:sp>
        <p:nvSpPr>
          <p:cNvPr id="4" name="Slide Number Placeholder 3"/>
          <p:cNvSpPr>
            <a:spLocks noGrp="1"/>
          </p:cNvSpPr>
          <p:nvPr>
            <p:ph type="sldNum" sz="quarter" idx="5"/>
          </p:nvPr>
        </p:nvSpPr>
        <p:spPr/>
        <p:txBody>
          <a:bodyPr/>
          <a:lstStyle/>
          <a:p>
            <a:fld id="{DA3417DA-D4EC-BD41-AA2E-47B83169FD3A}" type="slidenum">
              <a:rPr lang="en-US" smtClean="0"/>
              <a:t>14</a:t>
            </a:fld>
            <a:endParaRPr lang="en-US"/>
          </a:p>
        </p:txBody>
      </p:sp>
    </p:spTree>
    <p:extLst>
      <p:ext uri="{BB962C8B-B14F-4D97-AF65-F5344CB8AC3E}">
        <p14:creationId xmlns:p14="http://schemas.microsoft.com/office/powerpoint/2010/main" val="228175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second method, see the Google Deep Dream team paper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15</a:t>
            </a:fld>
            <a:endParaRPr lang="en-US"/>
          </a:p>
        </p:txBody>
      </p:sp>
    </p:spTree>
    <p:extLst>
      <p:ext uri="{BB962C8B-B14F-4D97-AF65-F5344CB8AC3E}">
        <p14:creationId xmlns:p14="http://schemas.microsoft.com/office/powerpoint/2010/main" val="257842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31B4-3444-5170-B0C2-7A77B337D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98E67-AC93-11CC-AA37-4977524BD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80FA5F-A0D5-5756-FD13-2641EC9BA5AE}"/>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5" name="Footer Placeholder 4">
            <a:extLst>
              <a:ext uri="{FF2B5EF4-FFF2-40B4-BE49-F238E27FC236}">
                <a16:creationId xmlns:a16="http://schemas.microsoft.com/office/drawing/2014/main" id="{80362961-6A10-BAB0-0BDC-8F171479E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C6A4F-7392-488F-BC09-13803224873C}"/>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2184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2D8C-CAFC-BB86-4C38-D45C715C50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D929D6-49FD-ED02-2EB9-7289F3A936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0459A-81C7-53A2-4100-30F84EF3A8FC}"/>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5" name="Footer Placeholder 4">
            <a:extLst>
              <a:ext uri="{FF2B5EF4-FFF2-40B4-BE49-F238E27FC236}">
                <a16:creationId xmlns:a16="http://schemas.microsoft.com/office/drawing/2014/main" id="{0B8D2A77-475D-68CD-4724-726838448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2E191-E782-2A7C-48C0-520BC7C2FF45}"/>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239796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619B3-5095-FB14-F91D-F7A1CCC1E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7B2279-8908-5AF1-B00A-DB4A8EED57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CEC2D-0B08-B015-CC86-E85A4AF2734F}"/>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5" name="Footer Placeholder 4">
            <a:extLst>
              <a:ext uri="{FF2B5EF4-FFF2-40B4-BE49-F238E27FC236}">
                <a16:creationId xmlns:a16="http://schemas.microsoft.com/office/drawing/2014/main" id="{CBA2F127-B7A0-AAFB-BBBB-B0B7D15E0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619C5-A75D-80FC-4CA2-486BD8A625F6}"/>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1138722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5" name="ADE_train_00008204_seg.png"/>
          <p:cNvSpPr>
            <a:spLocks noGrp="1"/>
          </p:cNvSpPr>
          <p:nvPr>
            <p:ph type="pic" sz="half" idx="21"/>
          </p:nvPr>
        </p:nvSpPr>
        <p:spPr>
          <a:xfrm>
            <a:off x="6647413" y="176607"/>
            <a:ext cx="4633656" cy="6178209"/>
          </a:xfrm>
          <a:prstGeom prst="rect">
            <a:avLst/>
          </a:prstGeom>
        </p:spPr>
        <p:txBody>
          <a:bodyPr lIns="91439" tIns="45719" rIns="91439" bIns="45719" anchor="t">
            <a:noAutofit/>
          </a:bodyPr>
          <a:lstStyle/>
          <a:p>
            <a:endParaRPr/>
          </a:p>
        </p:txBody>
      </p:sp>
      <p:sp>
        <p:nvSpPr>
          <p:cNvPr id="36" name="Title Text"/>
          <p:cNvSpPr txBox="1">
            <a:spLocks noGrp="1"/>
          </p:cNvSpPr>
          <p:nvPr>
            <p:ph type="title"/>
          </p:nvPr>
        </p:nvSpPr>
        <p:spPr>
          <a:xfrm>
            <a:off x="825500" y="415925"/>
            <a:ext cx="5111750" cy="695921"/>
          </a:xfrm>
          <a:prstGeom prst="rect">
            <a:avLst/>
          </a:prstGeom>
        </p:spPr>
        <p:txBody>
          <a:bodyPr anchor="b"/>
          <a:lstStyle>
            <a:lvl1pPr>
              <a:defRPr sz="4200">
                <a:latin typeface="Helvetica Neue Medium"/>
                <a:ea typeface="Helvetica Neue Medium"/>
                <a:cs typeface="Helvetica Neue Medium"/>
                <a:sym typeface="Helvetica Neue Medium"/>
              </a:defRPr>
            </a:lvl1pPr>
          </a:lstStyle>
          <a:p>
            <a:r>
              <a:t>Title Text</a:t>
            </a:r>
          </a:p>
        </p:txBody>
      </p:sp>
      <p:sp>
        <p:nvSpPr>
          <p:cNvPr id="37" name="Body Level One…"/>
          <p:cNvSpPr txBox="1">
            <a:spLocks noGrp="1"/>
          </p:cNvSpPr>
          <p:nvPr>
            <p:ph type="body" sz="quarter" idx="1"/>
          </p:nvPr>
        </p:nvSpPr>
        <p:spPr>
          <a:xfrm>
            <a:off x="825500" y="3263900"/>
            <a:ext cx="5111750" cy="2863850"/>
          </a:xfrm>
          <a:prstGeom prst="rect">
            <a:avLst/>
          </a:prstGeom>
        </p:spPr>
        <p:txBody>
          <a:bodyPr anchor="t"/>
          <a:lstStyle>
            <a:lvl1pPr marL="0" indent="0">
              <a:spcBef>
                <a:spcPts val="0"/>
              </a:spcBef>
              <a:buSzTx/>
              <a:buNone/>
              <a:defRPr sz="2700"/>
            </a:lvl1pPr>
            <a:lvl2pPr marL="0" indent="0">
              <a:spcBef>
                <a:spcPts val="0"/>
              </a:spcBef>
              <a:buSzTx/>
              <a:buNone/>
              <a:defRPr sz="2700"/>
            </a:lvl2pPr>
            <a:lvl3pPr marL="0" indent="0">
              <a:spcBef>
                <a:spcPts val="0"/>
              </a:spcBef>
              <a:buSzTx/>
              <a:buNone/>
              <a:defRPr sz="2700"/>
            </a:lvl3pPr>
            <a:lvl4pPr marL="0" indent="0">
              <a:spcBef>
                <a:spcPts val="0"/>
              </a:spcBef>
              <a:buSzTx/>
              <a:buNone/>
              <a:defRPr sz="2700"/>
            </a:lvl4pPr>
            <a:lvl5pPr marL="0" indent="0">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21896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CE00-6339-0D20-32C0-C3D24CAC3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ED055-2458-B484-2E06-7A7EA1D44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7BD71-CB9A-CA3D-5224-2D71293E40E4}"/>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5" name="Footer Placeholder 4">
            <a:extLst>
              <a:ext uri="{FF2B5EF4-FFF2-40B4-BE49-F238E27FC236}">
                <a16:creationId xmlns:a16="http://schemas.microsoft.com/office/drawing/2014/main" id="{B8DEA80A-165B-13D5-3412-99B063DC9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7071A-7F36-9132-54A0-55106D1F7C21}"/>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302103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6EB6-0145-FB26-224D-B69B0829FE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07AFC8-0160-87FE-5ACD-BEF6641E4D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7BE718-04BD-FF0D-DE6C-788F3BDD2B77}"/>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5" name="Footer Placeholder 4">
            <a:extLst>
              <a:ext uri="{FF2B5EF4-FFF2-40B4-BE49-F238E27FC236}">
                <a16:creationId xmlns:a16="http://schemas.microsoft.com/office/drawing/2014/main" id="{A7AEB6DE-260A-F113-5129-55F588A20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701AD-2025-68CF-63DC-C45302178517}"/>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323408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05C1-E7B7-5276-7B7B-96BB9D0C0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CFE7B-64D2-7A64-32E8-3EE678B3D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4E6A56-F96D-BE80-172A-C556B9CF93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BEE788-A0B5-CEB1-CEDF-E9A0543C42AB}"/>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6" name="Footer Placeholder 5">
            <a:extLst>
              <a:ext uri="{FF2B5EF4-FFF2-40B4-BE49-F238E27FC236}">
                <a16:creationId xmlns:a16="http://schemas.microsoft.com/office/drawing/2014/main" id="{9800C613-6A1B-4299-125E-A004D584E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8F080-4ED4-02FE-F420-172DDFE0F2ED}"/>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2762710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18F89-D7C3-D609-672E-1774964C2F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059224-02CB-48E3-50D8-B0E541F6B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A35ED3-31FE-1A92-50F7-CF7F65E98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105439-2334-D44A-D056-A7AE1A5AB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147B1-2FA2-37BE-02C6-8BCFF6323E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9B0A33-5489-86D8-34B7-2C9133701AF4}"/>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8" name="Footer Placeholder 7">
            <a:extLst>
              <a:ext uri="{FF2B5EF4-FFF2-40B4-BE49-F238E27FC236}">
                <a16:creationId xmlns:a16="http://schemas.microsoft.com/office/drawing/2014/main" id="{9CC4D91C-31CF-F91C-6525-59D64DA09C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985EF-5C33-C21B-C633-8C71CD8DBDD7}"/>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165444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DD7D-AB70-7220-96CD-572D76D7B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95F4F5-D5AB-0323-E047-4C2C79CF32E8}"/>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4" name="Footer Placeholder 3">
            <a:extLst>
              <a:ext uri="{FF2B5EF4-FFF2-40B4-BE49-F238E27FC236}">
                <a16:creationId xmlns:a16="http://schemas.microsoft.com/office/drawing/2014/main" id="{B4165E52-D8DF-D5AB-DD62-52B9AB5507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2093A1-E7A3-FD2E-A4C0-1FEAA929D964}"/>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2391551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E718F1-30EB-BFAB-094C-5E76A146CDF2}"/>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3" name="Footer Placeholder 2">
            <a:extLst>
              <a:ext uri="{FF2B5EF4-FFF2-40B4-BE49-F238E27FC236}">
                <a16:creationId xmlns:a16="http://schemas.microsoft.com/office/drawing/2014/main" id="{0C89E89C-3359-5797-1D65-6F030A450D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2650FC-9FAA-F8F1-4A6F-4BBBC314DB50}"/>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343764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E1C-560F-0648-68B7-C36571CF5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AF129D-CCB1-2885-7ADC-F8BB19202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5DE2E6-2814-8BB7-E407-C40522981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61BC7-DC51-8EE8-401C-681B02504A0D}"/>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6" name="Footer Placeholder 5">
            <a:extLst>
              <a:ext uri="{FF2B5EF4-FFF2-40B4-BE49-F238E27FC236}">
                <a16:creationId xmlns:a16="http://schemas.microsoft.com/office/drawing/2014/main" id="{C5BED357-AC8A-2189-66C4-92E06932B6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04FA5-DF6A-ECB4-9855-66DFFB13B987}"/>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3156491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70CC-A170-D245-BD97-A844B0C7F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7DADFA-B370-F721-BF54-E0DDC96C1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FCCD9A-E4A9-0DB1-1C15-5F2A95AC2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FD7E7-D8B6-E75D-8C36-6BBAF5FD76D2}"/>
              </a:ext>
            </a:extLst>
          </p:cNvPr>
          <p:cNvSpPr>
            <a:spLocks noGrp="1"/>
          </p:cNvSpPr>
          <p:nvPr>
            <p:ph type="dt" sz="half" idx="10"/>
          </p:nvPr>
        </p:nvSpPr>
        <p:spPr/>
        <p:txBody>
          <a:bodyPr/>
          <a:lstStyle/>
          <a:p>
            <a:fld id="{2E42B6F5-9202-D247-A034-8D85A3FAE43E}" type="datetimeFigureOut">
              <a:rPr lang="en-US" smtClean="0"/>
              <a:t>1/12/26</a:t>
            </a:fld>
            <a:endParaRPr lang="en-US"/>
          </a:p>
        </p:txBody>
      </p:sp>
      <p:sp>
        <p:nvSpPr>
          <p:cNvPr id="6" name="Footer Placeholder 5">
            <a:extLst>
              <a:ext uri="{FF2B5EF4-FFF2-40B4-BE49-F238E27FC236}">
                <a16:creationId xmlns:a16="http://schemas.microsoft.com/office/drawing/2014/main" id="{691B98D9-3231-DAF6-BC6C-6565A5CB6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15D30-D51C-DC56-FEDB-EDAAAF04E6F3}"/>
              </a:ext>
            </a:extLst>
          </p:cNvPr>
          <p:cNvSpPr>
            <a:spLocks noGrp="1"/>
          </p:cNvSpPr>
          <p:nvPr>
            <p:ph type="sldNum" sz="quarter" idx="12"/>
          </p:nvPr>
        </p:nvSpPr>
        <p:spPr/>
        <p:txBody>
          <a:bodyPr/>
          <a:lstStyle/>
          <a:p>
            <a:fld id="{38BB4361-C95F-E24F-9B7A-1AC4E36964CB}" type="slidenum">
              <a:rPr lang="en-US" smtClean="0"/>
              <a:t>‹#›</a:t>
            </a:fld>
            <a:endParaRPr lang="en-US"/>
          </a:p>
        </p:txBody>
      </p:sp>
    </p:spTree>
    <p:extLst>
      <p:ext uri="{BB962C8B-B14F-4D97-AF65-F5344CB8AC3E}">
        <p14:creationId xmlns:p14="http://schemas.microsoft.com/office/powerpoint/2010/main" val="336305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BFFDB3-18D0-4EE6-818C-DFCEB20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419D40-1AD9-87D1-94EC-2FFABDD4DC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02D83-BCAD-A4C6-CE33-2BAF40E33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2B6F5-9202-D247-A034-8D85A3FAE43E}" type="datetimeFigureOut">
              <a:rPr lang="en-US" smtClean="0"/>
              <a:t>1/12/26</a:t>
            </a:fld>
            <a:endParaRPr lang="en-US"/>
          </a:p>
        </p:txBody>
      </p:sp>
      <p:sp>
        <p:nvSpPr>
          <p:cNvPr id="5" name="Footer Placeholder 4">
            <a:extLst>
              <a:ext uri="{FF2B5EF4-FFF2-40B4-BE49-F238E27FC236}">
                <a16:creationId xmlns:a16="http://schemas.microsoft.com/office/drawing/2014/main" id="{E40C999E-F297-D4D5-7914-34C137781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908FCB-A969-2412-A9AA-817B978EB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B4361-C95F-E24F-9B7A-1AC4E36964CB}" type="slidenum">
              <a:rPr lang="en-US" smtClean="0"/>
              <a:t>‹#›</a:t>
            </a:fld>
            <a:endParaRPr lang="en-US"/>
          </a:p>
        </p:txBody>
      </p:sp>
    </p:spTree>
    <p:extLst>
      <p:ext uri="{BB962C8B-B14F-4D97-AF65-F5344CB8AC3E}">
        <p14:creationId xmlns:p14="http://schemas.microsoft.com/office/powerpoint/2010/main" val="2828490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hyperlink" Target="https://cs.stanford.edu/people/karpathy/convnetjs/demo/classify2d.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567B-6174-A961-4316-82DF2843AEE9}"/>
              </a:ext>
            </a:extLst>
          </p:cNvPr>
          <p:cNvSpPr>
            <a:spLocks noGrp="1"/>
          </p:cNvSpPr>
          <p:nvPr>
            <p:ph type="ctrTitle"/>
          </p:nvPr>
        </p:nvSpPr>
        <p:spPr>
          <a:xfrm>
            <a:off x="0" y="1041400"/>
            <a:ext cx="7027817" cy="2387600"/>
          </a:xfrm>
        </p:spPr>
        <p:txBody>
          <a:bodyPr>
            <a:normAutofit/>
          </a:bodyPr>
          <a:lstStyle/>
          <a:p>
            <a:r>
              <a:rPr lang="en-US" b="0" i="0" dirty="0">
                <a:solidFill>
                  <a:srgbClr val="000000"/>
                </a:solidFill>
                <a:effectLst/>
                <a:latin typeface="Helvetica Neue" panose="02000503000000020004" pitchFamily="2" charset="0"/>
              </a:rPr>
              <a:t>Trustworthy AI</a:t>
            </a:r>
            <a:endParaRPr lang="en-US" dirty="0"/>
          </a:p>
        </p:txBody>
      </p:sp>
      <p:sp>
        <p:nvSpPr>
          <p:cNvPr id="3" name="Subtitle 2">
            <a:extLst>
              <a:ext uri="{FF2B5EF4-FFF2-40B4-BE49-F238E27FC236}">
                <a16:creationId xmlns:a16="http://schemas.microsoft.com/office/drawing/2014/main" id="{6CA17944-3A41-29D9-ECCC-077CC5D12FC8}"/>
              </a:ext>
            </a:extLst>
          </p:cNvPr>
          <p:cNvSpPr>
            <a:spLocks noGrp="1"/>
          </p:cNvSpPr>
          <p:nvPr>
            <p:ph type="subTitle" idx="1"/>
          </p:nvPr>
        </p:nvSpPr>
        <p:spPr>
          <a:xfrm>
            <a:off x="-330926" y="3849003"/>
            <a:ext cx="7698377" cy="1454517"/>
          </a:xfrm>
        </p:spPr>
        <p:txBody>
          <a:bodyPr/>
          <a:lstStyle/>
          <a:p>
            <a:r>
              <a:rPr lang="en-US" dirty="0"/>
              <a:t>Robert Pless &amp; Zoe </a:t>
            </a:r>
            <a:r>
              <a:rPr lang="en-US" dirty="0" err="1"/>
              <a:t>Szajnfarber</a:t>
            </a:r>
            <a:endParaRPr lang="en-US" dirty="0"/>
          </a:p>
          <a:p>
            <a:r>
              <a:rPr lang="en-US" dirty="0"/>
              <a:t>George Washington University</a:t>
            </a:r>
          </a:p>
        </p:txBody>
      </p:sp>
      <p:sp>
        <p:nvSpPr>
          <p:cNvPr id="4" name="Content Placeholder 6">
            <a:extLst>
              <a:ext uri="{FF2B5EF4-FFF2-40B4-BE49-F238E27FC236}">
                <a16:creationId xmlns:a16="http://schemas.microsoft.com/office/drawing/2014/main" id="{51044603-3924-A44D-106A-4027496C4FB7}"/>
              </a:ext>
            </a:extLst>
          </p:cNvPr>
          <p:cNvSpPr txBox="1">
            <a:spLocks/>
          </p:cNvSpPr>
          <p:nvPr/>
        </p:nvSpPr>
        <p:spPr>
          <a:xfrm>
            <a:off x="11018001" y="6110231"/>
            <a:ext cx="1487507" cy="4532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err="1"/>
              <a:t>xkcd.com</a:t>
            </a:r>
            <a:endParaRPr lang="en-SI" sz="1400" dirty="0"/>
          </a:p>
        </p:txBody>
      </p:sp>
      <p:pic>
        <p:nvPicPr>
          <p:cNvPr id="5" name="Picture 2" descr="https://miro.medium.com/max/550/1*Mn-fVEpGReyAzUdtouKv9A.png">
            <a:extLst>
              <a:ext uri="{FF2B5EF4-FFF2-40B4-BE49-F238E27FC236}">
                <a16:creationId xmlns:a16="http://schemas.microsoft.com/office/drawing/2014/main" id="{319960D1-E18B-EDF2-D5EB-E348C138C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594" y="184557"/>
            <a:ext cx="4002973" cy="589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152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346A-C204-E15E-07C6-6953F8ABCF65}"/>
              </a:ext>
            </a:extLst>
          </p:cNvPr>
          <p:cNvSpPr>
            <a:spLocks noGrp="1"/>
          </p:cNvSpPr>
          <p:nvPr>
            <p:ph type="title"/>
          </p:nvPr>
        </p:nvSpPr>
        <p:spPr/>
        <p:txBody>
          <a:bodyPr/>
          <a:lstStyle/>
          <a:p>
            <a:r>
              <a:rPr lang="en-US" dirty="0"/>
              <a:t>Neural Networks</a:t>
            </a:r>
          </a:p>
        </p:txBody>
      </p:sp>
      <p:sp>
        <p:nvSpPr>
          <p:cNvPr id="4" name="Content Placeholder 2">
            <a:extLst>
              <a:ext uri="{FF2B5EF4-FFF2-40B4-BE49-F238E27FC236}">
                <a16:creationId xmlns:a16="http://schemas.microsoft.com/office/drawing/2014/main" id="{0C8C36E8-4895-19C3-2C23-513EBE7D570C}"/>
              </a:ext>
            </a:extLst>
          </p:cNvPr>
          <p:cNvSpPr>
            <a:spLocks noGrp="1"/>
          </p:cNvSpPr>
          <p:nvPr>
            <p:ph idx="1"/>
          </p:nvPr>
        </p:nvSpPr>
        <p:spPr>
          <a:xfrm>
            <a:off x="838200" y="1528742"/>
            <a:ext cx="10515600" cy="4351338"/>
          </a:xfrm>
        </p:spPr>
        <p:txBody>
          <a:bodyPr/>
          <a:lstStyle/>
          <a:p>
            <a:pPr marL="0" indent="0">
              <a:buNone/>
            </a:pPr>
            <a:r>
              <a:rPr lang="en-US" dirty="0"/>
              <a:t>Neural networks learn their own features; usually linear combinations of input features, and linear (*) combinations of those features.</a:t>
            </a:r>
          </a:p>
          <a:p>
            <a:pPr marL="0" indent="0">
              <a:buNone/>
            </a:pPr>
            <a:endParaRPr lang="en-US" dirty="0"/>
          </a:p>
          <a:p>
            <a:pPr marL="0" indent="0">
              <a:buNone/>
            </a:pPr>
            <a:endParaRPr lang="en-US" dirty="0"/>
          </a:p>
        </p:txBody>
      </p:sp>
      <p:pic>
        <p:nvPicPr>
          <p:cNvPr id="3074" name="Picture 2">
            <a:extLst>
              <a:ext uri="{FF2B5EF4-FFF2-40B4-BE49-F238E27FC236}">
                <a16:creationId xmlns:a16="http://schemas.microsoft.com/office/drawing/2014/main" id="{5A355F1E-07A5-9626-22AB-6F4AFFC663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026"/>
          <a:stretch/>
        </p:blipFill>
        <p:spPr bwMode="auto">
          <a:xfrm>
            <a:off x="838200" y="2503061"/>
            <a:ext cx="3330039" cy="3312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7F876F4-FDC0-6D77-B05D-62C7AE01C3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16"/>
          <a:stretch/>
        </p:blipFill>
        <p:spPr bwMode="auto">
          <a:xfrm>
            <a:off x="5825342" y="2503061"/>
            <a:ext cx="5528458" cy="3312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E8DA1C-A7E9-C9A8-2490-33FEA4D12904}"/>
              </a:ext>
            </a:extLst>
          </p:cNvPr>
          <p:cNvSpPr txBox="1"/>
          <p:nvPr/>
        </p:nvSpPr>
        <p:spPr>
          <a:xfrm>
            <a:off x="838199" y="5894450"/>
            <a:ext cx="10515599" cy="830997"/>
          </a:xfrm>
          <a:prstGeom prst="rect">
            <a:avLst/>
          </a:prstGeom>
          <a:noFill/>
        </p:spPr>
        <p:txBody>
          <a:bodyPr wrap="square">
            <a:spAutoFit/>
          </a:bodyPr>
          <a:lstStyle/>
          <a:p>
            <a:r>
              <a:rPr lang="en-US" sz="2400" dirty="0"/>
              <a:t>Neural Networks were hot topics in research in Computer Science in 1980’s, but stopped for both a theoretical and practical reason</a:t>
            </a:r>
          </a:p>
        </p:txBody>
      </p:sp>
      <p:pic>
        <p:nvPicPr>
          <p:cNvPr id="9" name="Picture 4" descr="sigmoid visualisation">
            <a:extLst>
              <a:ext uri="{FF2B5EF4-FFF2-40B4-BE49-F238E27FC236}">
                <a16:creationId xmlns:a16="http://schemas.microsoft.com/office/drawing/2014/main" id="{1F7C4557-9965-4E43-26D9-BFD28C598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6774" y="39375"/>
            <a:ext cx="3315226" cy="159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38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24F9-E393-201F-A52E-37B5DF669ED9}"/>
              </a:ext>
            </a:extLst>
          </p:cNvPr>
          <p:cNvSpPr>
            <a:spLocks noGrp="1"/>
          </p:cNvSpPr>
          <p:nvPr>
            <p:ph type="title"/>
          </p:nvPr>
        </p:nvSpPr>
        <p:spPr/>
        <p:txBody>
          <a:bodyPr/>
          <a:lstStyle/>
          <a:p>
            <a:r>
              <a:rPr lang="en-US" dirty="0"/>
              <a:t>What makes modern models “Deep”?</a:t>
            </a:r>
          </a:p>
        </p:txBody>
      </p:sp>
      <p:sp>
        <p:nvSpPr>
          <p:cNvPr id="5" name="TextBox 4">
            <a:extLst>
              <a:ext uri="{FF2B5EF4-FFF2-40B4-BE49-F238E27FC236}">
                <a16:creationId xmlns:a16="http://schemas.microsoft.com/office/drawing/2014/main" id="{7A333C54-9981-3B87-161D-1D67676937F6}"/>
              </a:ext>
            </a:extLst>
          </p:cNvPr>
          <p:cNvSpPr txBox="1"/>
          <p:nvPr/>
        </p:nvSpPr>
        <p:spPr>
          <a:xfrm>
            <a:off x="668431" y="2164541"/>
            <a:ext cx="10855138" cy="1384995"/>
          </a:xfrm>
          <a:prstGeom prst="rect">
            <a:avLst/>
          </a:prstGeom>
          <a:noFill/>
        </p:spPr>
        <p:txBody>
          <a:bodyPr wrap="square">
            <a:spAutoFit/>
          </a:bodyPr>
          <a:lstStyle/>
          <a:p>
            <a:r>
              <a:rPr lang="en-US" sz="2800" dirty="0">
                <a:hlinkClick r:id="rId2"/>
              </a:rPr>
              <a:t>https://cs.stanford.edu/people/karpathy/convnetjs/demo/classify2d.html</a:t>
            </a:r>
            <a:br>
              <a:rPr lang="en-US" sz="2800" dirty="0"/>
            </a:br>
            <a:br>
              <a:rPr lang="en-US" sz="2800" dirty="0"/>
            </a:br>
            <a:r>
              <a:rPr lang="en-US" sz="2800" dirty="0"/>
              <a:t>(or search for: classify2d </a:t>
            </a:r>
            <a:r>
              <a:rPr lang="en-US" sz="2800" dirty="0" err="1"/>
              <a:t>karpathy</a:t>
            </a:r>
            <a:r>
              <a:rPr lang="en-US" sz="2800" dirty="0"/>
              <a:t>)</a:t>
            </a:r>
          </a:p>
        </p:txBody>
      </p:sp>
    </p:spTree>
    <p:extLst>
      <p:ext uri="{BB962C8B-B14F-4D97-AF65-F5344CB8AC3E}">
        <p14:creationId xmlns:p14="http://schemas.microsoft.com/office/powerpoint/2010/main" val="2188855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A355F1E-07A5-9626-22AB-6F4AFFC663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026"/>
          <a:stretch/>
        </p:blipFill>
        <p:spPr bwMode="auto">
          <a:xfrm>
            <a:off x="1009141" y="0"/>
            <a:ext cx="2843576" cy="28289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7F876F4-FDC0-6D77-B05D-62C7AE01C3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16"/>
          <a:stretch/>
        </p:blipFill>
        <p:spPr bwMode="auto">
          <a:xfrm>
            <a:off x="6252901" y="-1"/>
            <a:ext cx="4720842" cy="28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and white math symbol&#10;&#10;Description automatically generated with medium confidence">
            <a:extLst>
              <a:ext uri="{FF2B5EF4-FFF2-40B4-BE49-F238E27FC236}">
                <a16:creationId xmlns:a16="http://schemas.microsoft.com/office/drawing/2014/main" id="{21743858-1522-D3AE-88BA-0D68E462CF84}"/>
              </a:ext>
            </a:extLst>
          </p:cNvPr>
          <p:cNvPicPr>
            <a:picLocks noChangeAspect="1"/>
          </p:cNvPicPr>
          <p:nvPr/>
        </p:nvPicPr>
        <p:blipFill>
          <a:blip r:embed="rId4"/>
          <a:stretch>
            <a:fillRect/>
          </a:stretch>
        </p:blipFill>
        <p:spPr>
          <a:xfrm>
            <a:off x="902263" y="2784148"/>
            <a:ext cx="3517769" cy="529703"/>
          </a:xfrm>
          <a:prstGeom prst="rect">
            <a:avLst/>
          </a:prstGeom>
        </p:spPr>
      </p:pic>
      <p:pic>
        <p:nvPicPr>
          <p:cNvPr id="16" name="Picture 15">
            <a:extLst>
              <a:ext uri="{FF2B5EF4-FFF2-40B4-BE49-F238E27FC236}">
                <a16:creationId xmlns:a16="http://schemas.microsoft.com/office/drawing/2014/main" id="{4DBCD7CF-AE0A-AB54-05DA-27337F69171C}"/>
              </a:ext>
            </a:extLst>
          </p:cNvPr>
          <p:cNvPicPr>
            <a:picLocks noChangeAspect="1"/>
          </p:cNvPicPr>
          <p:nvPr/>
        </p:nvPicPr>
        <p:blipFill>
          <a:blip r:embed="rId5"/>
          <a:stretch>
            <a:fillRect/>
          </a:stretch>
        </p:blipFill>
        <p:spPr>
          <a:xfrm>
            <a:off x="5597346" y="2759778"/>
            <a:ext cx="6594654" cy="483443"/>
          </a:xfrm>
          <a:prstGeom prst="rect">
            <a:avLst/>
          </a:prstGeom>
        </p:spPr>
      </p:pic>
      <p:pic>
        <p:nvPicPr>
          <p:cNvPr id="18" name="Picture 17">
            <a:extLst>
              <a:ext uri="{FF2B5EF4-FFF2-40B4-BE49-F238E27FC236}">
                <a16:creationId xmlns:a16="http://schemas.microsoft.com/office/drawing/2014/main" id="{7D7A89DD-FFCB-B7EE-F5E7-408E11A66F1D}"/>
              </a:ext>
            </a:extLst>
          </p:cNvPr>
          <p:cNvPicPr>
            <a:picLocks noChangeAspect="1"/>
          </p:cNvPicPr>
          <p:nvPr/>
        </p:nvPicPr>
        <p:blipFill>
          <a:blip r:embed="rId6"/>
          <a:stretch>
            <a:fillRect/>
          </a:stretch>
        </p:blipFill>
        <p:spPr>
          <a:xfrm>
            <a:off x="310561" y="3507921"/>
            <a:ext cx="7695661" cy="889082"/>
          </a:xfrm>
          <a:prstGeom prst="rect">
            <a:avLst/>
          </a:prstGeom>
        </p:spPr>
      </p:pic>
      <p:pic>
        <p:nvPicPr>
          <p:cNvPr id="20" name="Picture 19" descr="A math equation with numbers and symbols&#10;&#10;Description automatically generated">
            <a:extLst>
              <a:ext uri="{FF2B5EF4-FFF2-40B4-BE49-F238E27FC236}">
                <a16:creationId xmlns:a16="http://schemas.microsoft.com/office/drawing/2014/main" id="{CC3BFDE1-5949-6114-B5E4-E5BD08DDADA0}"/>
              </a:ext>
            </a:extLst>
          </p:cNvPr>
          <p:cNvPicPr>
            <a:picLocks noChangeAspect="1"/>
          </p:cNvPicPr>
          <p:nvPr/>
        </p:nvPicPr>
        <p:blipFill>
          <a:blip r:embed="rId7"/>
          <a:stretch>
            <a:fillRect/>
          </a:stretch>
        </p:blipFill>
        <p:spPr>
          <a:xfrm>
            <a:off x="310561" y="4591073"/>
            <a:ext cx="2032000" cy="774700"/>
          </a:xfrm>
          <a:prstGeom prst="rect">
            <a:avLst/>
          </a:prstGeom>
        </p:spPr>
      </p:pic>
      <p:sp>
        <p:nvSpPr>
          <p:cNvPr id="22" name="TextBox 21">
            <a:extLst>
              <a:ext uri="{FF2B5EF4-FFF2-40B4-BE49-F238E27FC236}">
                <a16:creationId xmlns:a16="http://schemas.microsoft.com/office/drawing/2014/main" id="{8B347B17-F278-3C63-182B-1AE8CD9036E3}"/>
              </a:ext>
            </a:extLst>
          </p:cNvPr>
          <p:cNvSpPr txBox="1"/>
          <p:nvPr/>
        </p:nvSpPr>
        <p:spPr>
          <a:xfrm>
            <a:off x="2507540" y="4462346"/>
            <a:ext cx="9586900" cy="830997"/>
          </a:xfrm>
          <a:prstGeom prst="rect">
            <a:avLst/>
          </a:prstGeom>
          <a:noFill/>
        </p:spPr>
        <p:txBody>
          <a:bodyPr wrap="square">
            <a:spAutoFit/>
          </a:bodyPr>
          <a:lstStyle/>
          <a:p>
            <a:r>
              <a:rPr lang="en-US" sz="2400" dirty="0"/>
              <a:t>Given example (</a:t>
            </a:r>
            <a:r>
              <a:rPr lang="en-US" sz="2400" dirty="0" err="1"/>
              <a:t>x,y</a:t>
            </a:r>
            <a:r>
              <a:rPr lang="en-US" sz="2400" dirty="0"/>
              <a:t>), a loss function measures the error of the predicted output </a:t>
            </a:r>
            <a:r>
              <a:rPr lang="en-US" sz="2400" dirty="0" err="1"/>
              <a:t>ŷ</a:t>
            </a:r>
            <a:r>
              <a:rPr lang="en-US" sz="2400" dirty="0"/>
              <a:t> compared to y.</a:t>
            </a:r>
          </a:p>
        </p:txBody>
      </p:sp>
      <p:pic>
        <p:nvPicPr>
          <p:cNvPr id="24" name="Picture 23" descr="A mathematical equation with black text&#10;&#10;Description automatically generated with medium confidence">
            <a:extLst>
              <a:ext uri="{FF2B5EF4-FFF2-40B4-BE49-F238E27FC236}">
                <a16:creationId xmlns:a16="http://schemas.microsoft.com/office/drawing/2014/main" id="{A6E097CD-DA17-8FF7-A4CB-F96076694618}"/>
              </a:ext>
            </a:extLst>
          </p:cNvPr>
          <p:cNvPicPr>
            <a:picLocks noChangeAspect="1"/>
          </p:cNvPicPr>
          <p:nvPr/>
        </p:nvPicPr>
        <p:blipFill>
          <a:blip r:embed="rId8"/>
          <a:stretch>
            <a:fillRect/>
          </a:stretch>
        </p:blipFill>
        <p:spPr>
          <a:xfrm>
            <a:off x="310561" y="5741824"/>
            <a:ext cx="2032000" cy="774700"/>
          </a:xfrm>
          <a:prstGeom prst="rect">
            <a:avLst/>
          </a:prstGeom>
        </p:spPr>
      </p:pic>
      <p:sp>
        <p:nvSpPr>
          <p:cNvPr id="25" name="TextBox 24">
            <a:extLst>
              <a:ext uri="{FF2B5EF4-FFF2-40B4-BE49-F238E27FC236}">
                <a16:creationId xmlns:a16="http://schemas.microsoft.com/office/drawing/2014/main" id="{4E69BFB1-47D1-9880-FA9B-308E21184CBD}"/>
              </a:ext>
            </a:extLst>
          </p:cNvPr>
          <p:cNvSpPr txBox="1"/>
          <p:nvPr/>
        </p:nvSpPr>
        <p:spPr>
          <a:xfrm>
            <a:off x="2507540" y="5365773"/>
            <a:ext cx="9586900" cy="1631216"/>
          </a:xfrm>
          <a:prstGeom prst="rect">
            <a:avLst/>
          </a:prstGeom>
          <a:noFill/>
        </p:spPr>
        <p:txBody>
          <a:bodyPr wrap="square">
            <a:spAutoFit/>
          </a:bodyPr>
          <a:lstStyle/>
          <a:p>
            <a:r>
              <a:rPr lang="en-US" sz="2400" dirty="0"/>
              <a:t>Training is done by computing the gradient of the Loss </a:t>
            </a:r>
            <a:r>
              <a:rPr lang="en-US" sz="2400" dirty="0" err="1"/>
              <a:t>w.r.t.</a:t>
            </a:r>
            <a:r>
              <a:rPr lang="en-US" sz="2400" dirty="0"/>
              <a:t> weights and biases, and updating the parameters, and iterating (many) times</a:t>
            </a:r>
          </a:p>
          <a:p>
            <a:r>
              <a:rPr lang="en-US" sz="2400" dirty="0"/>
              <a:t>Backpropagation is the name of an efficient algorithm for all the bookkeeping needed to do this when you have this functional form.</a:t>
            </a:r>
          </a:p>
        </p:txBody>
      </p:sp>
    </p:spTree>
    <p:extLst>
      <p:ext uri="{BB962C8B-B14F-4D97-AF65-F5344CB8AC3E}">
        <p14:creationId xmlns:p14="http://schemas.microsoft.com/office/powerpoint/2010/main" val="329128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4480-93EF-7D14-5949-E92A957B4B0A}"/>
              </a:ext>
            </a:extLst>
          </p:cNvPr>
          <p:cNvSpPr>
            <a:spLocks noGrp="1"/>
          </p:cNvSpPr>
          <p:nvPr>
            <p:ph type="title"/>
          </p:nvPr>
        </p:nvSpPr>
        <p:spPr/>
        <p:txBody>
          <a:bodyPr>
            <a:normAutofit/>
          </a:bodyPr>
          <a:lstStyle/>
          <a:p>
            <a:r>
              <a:rPr lang="en-US" dirty="0"/>
              <a:t>All modern Deep Learning/ Generative AI models are “just” very large neural networks</a:t>
            </a:r>
          </a:p>
        </p:txBody>
      </p:sp>
      <p:sp>
        <p:nvSpPr>
          <p:cNvPr id="3" name="Content Placeholder 2">
            <a:extLst>
              <a:ext uri="{FF2B5EF4-FFF2-40B4-BE49-F238E27FC236}">
                <a16:creationId xmlns:a16="http://schemas.microsoft.com/office/drawing/2014/main" id="{F7C7283D-977E-D0D6-42D6-16797AFDF9D0}"/>
              </a:ext>
            </a:extLst>
          </p:cNvPr>
          <p:cNvSpPr>
            <a:spLocks noGrp="1"/>
          </p:cNvSpPr>
          <p:nvPr>
            <p:ph idx="1"/>
          </p:nvPr>
        </p:nvSpPr>
        <p:spPr/>
        <p:txBody>
          <a:bodyPr/>
          <a:lstStyle/>
          <a:p>
            <a:r>
              <a:rPr lang="en-US" dirty="0"/>
              <a:t>Sometimes structured to take advantage of redundancy or regularities in the data…</a:t>
            </a:r>
          </a:p>
          <a:p>
            <a:r>
              <a:rPr lang="en-US" dirty="0"/>
              <a:t>Modern networks have hundreds or thousands of layers.</a:t>
            </a:r>
          </a:p>
          <a:p>
            <a:r>
              <a:rPr lang="en-US" dirty="0"/>
              <a:t>Modern networks have billions or trillions (!) of weights.</a:t>
            </a:r>
          </a:p>
        </p:txBody>
      </p:sp>
      <p:pic>
        <p:nvPicPr>
          <p:cNvPr id="4" name="Picture 2" descr="relu activation function">
            <a:extLst>
              <a:ext uri="{FF2B5EF4-FFF2-40B4-BE49-F238E27FC236}">
                <a16:creationId xmlns:a16="http://schemas.microsoft.com/office/drawing/2014/main" id="{21735366-F950-5CFB-9383-EB9530899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540" y="5256626"/>
            <a:ext cx="2861460" cy="16013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gmoid visualisation">
            <a:extLst>
              <a:ext uri="{FF2B5EF4-FFF2-40B4-BE49-F238E27FC236}">
                <a16:creationId xmlns:a16="http://schemas.microsoft.com/office/drawing/2014/main" id="{AF820F3E-50D1-DBCF-CF19-FA43C8C2B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864" y="3902122"/>
            <a:ext cx="2857995" cy="137876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02;p13">
            <a:extLst>
              <a:ext uri="{FF2B5EF4-FFF2-40B4-BE49-F238E27FC236}">
                <a16:creationId xmlns:a16="http://schemas.microsoft.com/office/drawing/2014/main" id="{E392DA04-C654-FC38-894F-03CAD2B77889}"/>
              </a:ext>
            </a:extLst>
          </p:cNvPr>
          <p:cNvPicPr preferRelativeResize="0"/>
          <p:nvPr/>
        </p:nvPicPr>
        <p:blipFill>
          <a:blip r:embed="rId5">
            <a:alphaModFix/>
          </a:blip>
          <a:stretch>
            <a:fillRect/>
          </a:stretch>
        </p:blipFill>
        <p:spPr>
          <a:xfrm>
            <a:off x="336467" y="4030509"/>
            <a:ext cx="9081159" cy="2500745"/>
          </a:xfrm>
          <a:prstGeom prst="rect">
            <a:avLst/>
          </a:prstGeom>
          <a:noFill/>
          <a:ln>
            <a:noFill/>
          </a:ln>
        </p:spPr>
      </p:pic>
    </p:spTree>
    <p:extLst>
      <p:ext uri="{BB962C8B-B14F-4D97-AF65-F5344CB8AC3E}">
        <p14:creationId xmlns:p14="http://schemas.microsoft.com/office/powerpoint/2010/main" val="1401970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4480-93EF-7D14-5949-E92A957B4B0A}"/>
              </a:ext>
            </a:extLst>
          </p:cNvPr>
          <p:cNvSpPr>
            <a:spLocks noGrp="1"/>
          </p:cNvSpPr>
          <p:nvPr>
            <p:ph type="title"/>
          </p:nvPr>
        </p:nvSpPr>
        <p:spPr/>
        <p:txBody>
          <a:bodyPr>
            <a:normAutofit/>
          </a:bodyPr>
          <a:lstStyle/>
          <a:p>
            <a:r>
              <a:rPr lang="en-US" dirty="0"/>
              <a:t>~All modern Deep Learning/ Generative AI models are just *very* large neural networks</a:t>
            </a:r>
          </a:p>
        </p:txBody>
      </p:sp>
      <p:sp>
        <p:nvSpPr>
          <p:cNvPr id="3" name="Content Placeholder 2">
            <a:extLst>
              <a:ext uri="{FF2B5EF4-FFF2-40B4-BE49-F238E27FC236}">
                <a16:creationId xmlns:a16="http://schemas.microsoft.com/office/drawing/2014/main" id="{F7C7283D-977E-D0D6-42D6-16797AFDF9D0}"/>
              </a:ext>
            </a:extLst>
          </p:cNvPr>
          <p:cNvSpPr>
            <a:spLocks noGrp="1"/>
          </p:cNvSpPr>
          <p:nvPr>
            <p:ph idx="1"/>
          </p:nvPr>
        </p:nvSpPr>
        <p:spPr/>
        <p:txBody>
          <a:bodyPr/>
          <a:lstStyle/>
          <a:p>
            <a:r>
              <a:rPr lang="en-US" dirty="0"/>
              <a:t>Trained based on very large training datasets.  Loss function is the sum of errors over all training examples.</a:t>
            </a:r>
          </a:p>
          <a:p>
            <a:r>
              <a:rPr lang="en-US" dirty="0"/>
              <a:t>Backpropagation “needs to keep all examples in memory” to be efficient, so training is broken up into batches that fit into memory at once (and expensive GPUs are useful!). “Stochastic gradient descent”</a:t>
            </a:r>
          </a:p>
        </p:txBody>
      </p:sp>
      <p:pic>
        <p:nvPicPr>
          <p:cNvPr id="6" name="Google Shape;102;p13">
            <a:extLst>
              <a:ext uri="{FF2B5EF4-FFF2-40B4-BE49-F238E27FC236}">
                <a16:creationId xmlns:a16="http://schemas.microsoft.com/office/drawing/2014/main" id="{E392DA04-C654-FC38-894F-03CAD2B77889}"/>
              </a:ext>
            </a:extLst>
          </p:cNvPr>
          <p:cNvPicPr preferRelativeResize="0"/>
          <p:nvPr/>
        </p:nvPicPr>
        <p:blipFill>
          <a:blip r:embed="rId3">
            <a:alphaModFix/>
          </a:blip>
          <a:stretch>
            <a:fillRect/>
          </a:stretch>
        </p:blipFill>
        <p:spPr>
          <a:xfrm>
            <a:off x="336467" y="4030509"/>
            <a:ext cx="9081159" cy="2500745"/>
          </a:xfrm>
          <a:prstGeom prst="rect">
            <a:avLst/>
          </a:prstGeom>
          <a:noFill/>
          <a:ln>
            <a:noFill/>
          </a:ln>
        </p:spPr>
      </p:pic>
    </p:spTree>
    <p:extLst>
      <p:ext uri="{BB962C8B-B14F-4D97-AF65-F5344CB8AC3E}">
        <p14:creationId xmlns:p14="http://schemas.microsoft.com/office/powerpoint/2010/main" val="3882325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Visualization</a:t>
            </a:r>
          </a:p>
        </p:txBody>
      </p:sp>
      <p:sp>
        <p:nvSpPr>
          <p:cNvPr id="3" name="Content Placeholder 2"/>
          <p:cNvSpPr>
            <a:spLocks noGrp="1"/>
          </p:cNvSpPr>
          <p:nvPr>
            <p:ph idx="1"/>
          </p:nvPr>
        </p:nvSpPr>
        <p:spPr>
          <a:xfrm>
            <a:off x="18148" y="1800221"/>
            <a:ext cx="4311627" cy="4351338"/>
          </a:xfrm>
        </p:spPr>
        <p:txBody>
          <a:bodyPr>
            <a:normAutofit/>
          </a:bodyPr>
          <a:lstStyle/>
          <a:p>
            <a:r>
              <a:rPr lang="en-US" dirty="0"/>
              <a:t>Instead of training the network to give the right answer, change the “image” to maximize how much it looks like some class A</a:t>
            </a:r>
          </a:p>
          <a:p>
            <a:endParaRPr lang="en-US" dirty="0"/>
          </a:p>
          <a:p>
            <a:endParaRPr lang="en-US" dirty="0"/>
          </a:p>
          <a:p>
            <a:endParaRPr lang="en-US" dirty="0"/>
          </a:p>
        </p:txBody>
      </p:sp>
      <p:pic>
        <p:nvPicPr>
          <p:cNvPr id="125954" name="Picture 2"/>
          <p:cNvPicPr>
            <a:picLocks noChangeAspect="1" noChangeArrowheads="1"/>
          </p:cNvPicPr>
          <p:nvPr/>
        </p:nvPicPr>
        <p:blipFill>
          <a:blip r:embed="rId3" cstate="print"/>
          <a:srcRect/>
          <a:stretch>
            <a:fillRect/>
          </a:stretch>
        </p:blipFill>
        <p:spPr bwMode="auto">
          <a:xfrm>
            <a:off x="7213600" y="0"/>
            <a:ext cx="4978400" cy="1515935"/>
          </a:xfrm>
          <a:prstGeom prst="rect">
            <a:avLst/>
          </a:prstGeom>
          <a:noFill/>
          <a:ln w="9525">
            <a:noFill/>
            <a:miter lim="800000"/>
            <a:headEnd/>
            <a:tailEnd/>
          </a:ln>
        </p:spPr>
      </p:pic>
      <p:pic>
        <p:nvPicPr>
          <p:cNvPr id="125955" name="Picture 3"/>
          <p:cNvPicPr>
            <a:picLocks noChangeAspect="1" noChangeArrowheads="1"/>
          </p:cNvPicPr>
          <p:nvPr/>
        </p:nvPicPr>
        <p:blipFill rotWithShape="1">
          <a:blip r:embed="rId4" cstate="print"/>
          <a:srcRect l="24845"/>
          <a:stretch/>
        </p:blipFill>
        <p:spPr bwMode="auto">
          <a:xfrm>
            <a:off x="4228098" y="2177935"/>
            <a:ext cx="7963902" cy="465543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D22F896-40B5-4ADD-8801-0D06FADFA095}" type="slidenum">
              <a:rPr lang="en-US" smtClean="0"/>
              <a:t>15</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E551327-3BAF-7E4A-806B-64ABE28B31E3}"/>
                  </a:ext>
                </a:extLst>
              </p:cNvPr>
              <p:cNvSpPr/>
              <p:nvPr/>
            </p:nvSpPr>
            <p:spPr>
              <a:xfrm>
                <a:off x="-56043" y="4190728"/>
                <a:ext cx="4029527" cy="6896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𝑋</m:t>
                          </m:r>
                        </m:e>
                        <m:sup>
                          <m:r>
                            <a:rPr lang="en-US" sz="2000" i="1" dirty="0">
                              <a:latin typeface="Cambria Math" panose="02040503050406030204" pitchFamily="18" charset="0"/>
                            </a:rPr>
                            <m:t>′</m:t>
                          </m:r>
                        </m:sup>
                      </m:sSup>
                      <m:r>
                        <a:rPr lang="en-US" sz="2000" i="1" dirty="0">
                          <a:latin typeface="Cambria Math" panose="02040503050406030204" pitchFamily="18" charset="0"/>
                        </a:rPr>
                        <m:t>=</m:t>
                      </m:r>
                      <m:r>
                        <a:rPr lang="en-US" sz="2000" b="0" i="1" dirty="0" smtClean="0">
                          <a:latin typeface="Cambria Math" panose="02040503050406030204" pitchFamily="18" charset="0"/>
                        </a:rPr>
                        <m:t>𝑋</m:t>
                      </m:r>
                      <m:r>
                        <a:rPr lang="en-US" sz="2000" b="0" i="1" dirty="0" smtClean="0">
                          <a:latin typeface="Cambria Math" panose="02040503050406030204" pitchFamily="18" charset="0"/>
                        </a:rPr>
                        <m:t>+ </m:t>
                      </m:r>
                      <m:f>
                        <m:fPr>
                          <m:ctrlPr>
                            <a:rPr lang="en-US" sz="2000" i="1" dirty="0">
                              <a:latin typeface="Cambria Math" panose="02040503050406030204" pitchFamily="18" charset="0"/>
                              <a:ea typeface="Cambria Math" panose="02040503050406030204" pitchFamily="18" charset="0"/>
                            </a:rPr>
                          </m:ctrlPr>
                        </m:fPr>
                        <m:num>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𝐹</m:t>
                          </m:r>
                          <m:d>
                            <m:dPr>
                              <m:ctrlPr>
                                <a:rPr lang="en-US" sz="2000" b="0" i="1" dirty="0" smtClean="0">
                                  <a:latin typeface="Cambria Math" panose="02040503050406030204" pitchFamily="18" charset="0"/>
                                  <a:ea typeface="Cambria Math" panose="02040503050406030204" pitchFamily="18" charset="0"/>
                                </a:rPr>
                              </m:ctrlPr>
                            </m:dPr>
                            <m:e>
                              <m:r>
                                <a:rPr lang="en-US" sz="2000" b="0" i="1" dirty="0" smtClean="0">
                                  <a:latin typeface="Cambria Math" panose="02040503050406030204" pitchFamily="18" charset="0"/>
                                  <a:ea typeface="Cambria Math" panose="02040503050406030204" pitchFamily="18" charset="0"/>
                                </a:rPr>
                                <m:t>𝑋</m:t>
                              </m:r>
                              <m:r>
                                <a:rPr lang="en-US" sz="2000" b="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𝑊</m:t>
                              </m:r>
                            </m:e>
                          </m:d>
                          <m:r>
                            <a:rPr lang="en-US" sz="2000" b="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𝑐𝑙𝑎𝑠𝑠</m:t>
                          </m:r>
                          <m:r>
                            <a:rPr lang="en-US" sz="2000" b="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𝐴</m:t>
                          </m:r>
                          <m:r>
                            <a:rPr lang="en-US" sz="2000" b="0" i="1" dirty="0" smtClean="0">
                              <a:latin typeface="Cambria Math" panose="02040503050406030204" pitchFamily="18" charset="0"/>
                              <a:ea typeface="Cambria Math" panose="02040503050406030204" pitchFamily="18" charset="0"/>
                            </a:rPr>
                            <m:t>))</m:t>
                          </m:r>
                        </m:num>
                        <m:den>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𝑋</m:t>
                          </m:r>
                        </m:den>
                      </m:f>
                    </m:oMath>
                  </m:oMathPara>
                </a14:m>
                <a:endParaRPr lang="en-US" sz="2000" dirty="0"/>
              </a:p>
            </p:txBody>
          </p:sp>
        </mc:Choice>
        <mc:Fallback xmlns="">
          <p:sp>
            <p:nvSpPr>
              <p:cNvPr id="5" name="Rectangle 4">
                <a:extLst>
                  <a:ext uri="{FF2B5EF4-FFF2-40B4-BE49-F238E27FC236}">
                    <a16:creationId xmlns:a16="http://schemas.microsoft.com/office/drawing/2014/main" id="{1E551327-3BAF-7E4A-806B-64ABE28B31E3}"/>
                  </a:ext>
                </a:extLst>
              </p:cNvPr>
              <p:cNvSpPr>
                <a:spLocks noRot="1" noChangeAspect="1" noMove="1" noResize="1" noEditPoints="1" noAdjustHandles="1" noChangeArrowheads="1" noChangeShapeType="1" noTextEdit="1"/>
              </p:cNvSpPr>
              <p:nvPr/>
            </p:nvSpPr>
            <p:spPr>
              <a:xfrm>
                <a:off x="-56043" y="4190728"/>
                <a:ext cx="4029527" cy="689612"/>
              </a:xfrm>
              <a:prstGeom prst="rect">
                <a:avLst/>
              </a:prstGeom>
              <a:blipFill>
                <a:blip r:embed="rId5"/>
                <a:stretch>
                  <a:fillRect r="-629" b="-5357"/>
                </a:stretch>
              </a:blipFill>
            </p:spPr>
            <p:txBody>
              <a:bodyPr/>
              <a:lstStyle/>
              <a:p>
                <a:r>
                  <a:rPr lang="en-US">
                    <a:noFill/>
                  </a:rPr>
                  <a:t> </a:t>
                </a:r>
              </a:p>
            </p:txBody>
          </p:sp>
        </mc:Fallback>
      </mc:AlternateContent>
    </p:spTree>
    <p:extLst>
      <p:ext uri="{BB962C8B-B14F-4D97-AF65-F5344CB8AC3E}">
        <p14:creationId xmlns:p14="http://schemas.microsoft.com/office/powerpoint/2010/main" val="426260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blinds(horizontal)">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Visualization</a:t>
            </a:r>
          </a:p>
        </p:txBody>
      </p:sp>
      <p:sp>
        <p:nvSpPr>
          <p:cNvPr id="3" name="Content Placeholder 2"/>
          <p:cNvSpPr>
            <a:spLocks noGrp="1"/>
          </p:cNvSpPr>
          <p:nvPr>
            <p:ph idx="1"/>
          </p:nvPr>
        </p:nvSpPr>
        <p:spPr/>
        <p:txBody>
          <a:bodyPr/>
          <a:lstStyle/>
          <a:p>
            <a:r>
              <a:rPr lang="en-US" dirty="0"/>
              <a:t>Google Deep Dream</a:t>
            </a:r>
          </a:p>
        </p:txBody>
      </p:sp>
      <p:pic>
        <p:nvPicPr>
          <p:cNvPr id="126979" name="Picture 3"/>
          <p:cNvPicPr>
            <a:picLocks noChangeAspect="1" noChangeArrowheads="1"/>
          </p:cNvPicPr>
          <p:nvPr/>
        </p:nvPicPr>
        <p:blipFill>
          <a:blip r:embed="rId3" cstate="print"/>
          <a:srcRect/>
          <a:stretch>
            <a:fillRect/>
          </a:stretch>
        </p:blipFill>
        <p:spPr bwMode="auto">
          <a:xfrm>
            <a:off x="4102006" y="3429001"/>
            <a:ext cx="8089994" cy="3439274"/>
          </a:xfrm>
          <a:prstGeom prst="rect">
            <a:avLst/>
          </a:prstGeom>
          <a:noFill/>
          <a:ln w="9525">
            <a:noFill/>
            <a:miter lim="800000"/>
            <a:headEnd/>
            <a:tailEnd/>
          </a:ln>
        </p:spPr>
      </p:pic>
      <p:pic>
        <p:nvPicPr>
          <p:cNvPr id="126980" name="Picture 4"/>
          <p:cNvPicPr>
            <a:picLocks noChangeAspect="1" noChangeArrowheads="1"/>
          </p:cNvPicPr>
          <p:nvPr/>
        </p:nvPicPr>
        <p:blipFill>
          <a:blip r:embed="rId4" cstate="print"/>
          <a:srcRect/>
          <a:stretch>
            <a:fillRect/>
          </a:stretch>
        </p:blipFill>
        <p:spPr bwMode="auto">
          <a:xfrm>
            <a:off x="914400" y="2438401"/>
            <a:ext cx="3130549" cy="1351345"/>
          </a:xfrm>
          <a:prstGeom prst="rect">
            <a:avLst/>
          </a:prstGeom>
          <a:noFill/>
          <a:ln w="9525">
            <a:noFill/>
            <a:miter lim="800000"/>
            <a:headEnd/>
            <a:tailEnd/>
          </a:ln>
        </p:spPr>
      </p:pic>
      <p:sp>
        <p:nvSpPr>
          <p:cNvPr id="7" name="TextBox 6"/>
          <p:cNvSpPr txBox="1"/>
          <p:nvPr/>
        </p:nvSpPr>
        <p:spPr>
          <a:xfrm>
            <a:off x="368302" y="4043819"/>
            <a:ext cx="3733798" cy="2246769"/>
          </a:xfrm>
          <a:prstGeom prst="rect">
            <a:avLst/>
          </a:prstGeom>
          <a:noFill/>
        </p:spPr>
        <p:txBody>
          <a:bodyPr wrap="square" rtlCol="0">
            <a:spAutoFit/>
          </a:bodyPr>
          <a:lstStyle/>
          <a:p>
            <a:r>
              <a:rPr lang="en-US" sz="2800" dirty="0"/>
              <a:t>In rectangles in the input image, pick the 2 most active classes, and optimize the image to emphasize those </a:t>
            </a:r>
          </a:p>
        </p:txBody>
      </p:sp>
      <p:grpSp>
        <p:nvGrpSpPr>
          <p:cNvPr id="12" name="Group 11"/>
          <p:cNvGrpSpPr/>
          <p:nvPr/>
        </p:nvGrpSpPr>
        <p:grpSpPr>
          <a:xfrm>
            <a:off x="6908801" y="1371600"/>
            <a:ext cx="4508500" cy="2743200"/>
            <a:chOff x="5181600" y="1371600"/>
            <a:chExt cx="3381375" cy="2743200"/>
          </a:xfrm>
        </p:grpSpPr>
        <p:pic>
          <p:nvPicPr>
            <p:cNvPr id="126981" name="Picture 5"/>
            <p:cNvPicPr>
              <a:picLocks noChangeAspect="1" noChangeArrowheads="1"/>
            </p:cNvPicPr>
            <p:nvPr/>
          </p:nvPicPr>
          <p:blipFill>
            <a:blip r:embed="rId5" cstate="print"/>
            <a:srcRect/>
            <a:stretch>
              <a:fillRect/>
            </a:stretch>
          </p:blipFill>
          <p:spPr bwMode="auto">
            <a:xfrm>
              <a:off x="5181600" y="1371600"/>
              <a:ext cx="3381375" cy="1762125"/>
            </a:xfrm>
            <a:prstGeom prst="rect">
              <a:avLst/>
            </a:prstGeom>
            <a:noFill/>
            <a:ln w="9525">
              <a:noFill/>
              <a:miter lim="800000"/>
              <a:headEnd/>
              <a:tailEnd/>
            </a:ln>
          </p:spPr>
        </p:pic>
        <p:sp>
          <p:nvSpPr>
            <p:cNvPr id="9" name="Rectangle 8"/>
            <p:cNvSpPr/>
            <p:nvPr/>
          </p:nvSpPr>
          <p:spPr>
            <a:xfrm>
              <a:off x="7315200" y="3581400"/>
              <a:ext cx="762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5257800" y="2819400"/>
              <a:ext cx="2057400" cy="762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162800" y="1447800"/>
              <a:ext cx="914400" cy="21336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381670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6979"/>
                                        </p:tgtEl>
                                        <p:attrNameLst>
                                          <p:attrName>style.visibility</p:attrName>
                                        </p:attrNameLst>
                                      </p:cBhvr>
                                      <p:to>
                                        <p:strVal val="visible"/>
                                      </p:to>
                                    </p:set>
                                    <p:animEffect transition="in" filter="blinds(horizontal)">
                                      <p:cBhvr>
                                        <p:cTn id="12" dur="500"/>
                                        <p:tgtEl>
                                          <p:spTgt spid="1269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018" y="1313830"/>
            <a:ext cx="9144000" cy="5094632"/>
          </a:xfrm>
          <a:prstGeom prst="rect">
            <a:avLst/>
          </a:prstGeom>
        </p:spPr>
      </p:pic>
      <p:sp>
        <p:nvSpPr>
          <p:cNvPr id="3" name="Rectangle 2"/>
          <p:cNvSpPr/>
          <p:nvPr/>
        </p:nvSpPr>
        <p:spPr>
          <a:xfrm>
            <a:off x="4352169" y="80208"/>
            <a:ext cx="7709843" cy="707886"/>
          </a:xfrm>
          <a:prstGeom prst="rect">
            <a:avLst/>
          </a:prstGeom>
        </p:spPr>
        <p:txBody>
          <a:bodyPr wrap="square">
            <a:spAutoFit/>
          </a:bodyPr>
          <a:lstStyle/>
          <a:p>
            <a:r>
              <a:rPr lang="en-US" sz="2000" dirty="0" err="1">
                <a:solidFill>
                  <a:schemeClr val="accent1"/>
                </a:solidFill>
              </a:rPr>
              <a:t>DrawNet</a:t>
            </a:r>
            <a:r>
              <a:rPr lang="en-US" sz="2000" dirty="0">
                <a:solidFill>
                  <a:schemeClr val="accent1"/>
                </a:solidFill>
              </a:rPr>
              <a:t>: (search: drawnet MIT) http://</a:t>
            </a:r>
            <a:r>
              <a:rPr lang="en-US" sz="2000" dirty="0" err="1">
                <a:solidFill>
                  <a:schemeClr val="accent1"/>
                </a:solidFill>
              </a:rPr>
              <a:t>people.csail.mit.edu</a:t>
            </a:r>
            <a:r>
              <a:rPr lang="en-US" sz="2000" dirty="0">
                <a:solidFill>
                  <a:schemeClr val="accent1"/>
                </a:solidFill>
              </a:rPr>
              <a:t>/</a:t>
            </a:r>
            <a:r>
              <a:rPr lang="en-US" sz="2000" dirty="0" err="1">
                <a:solidFill>
                  <a:schemeClr val="accent1"/>
                </a:solidFill>
              </a:rPr>
              <a:t>torralba</a:t>
            </a:r>
            <a:r>
              <a:rPr lang="en-US" sz="2000" dirty="0">
                <a:solidFill>
                  <a:schemeClr val="accent1"/>
                </a:solidFill>
              </a:rPr>
              <a:t>/research/</a:t>
            </a:r>
            <a:r>
              <a:rPr lang="en-US" sz="2000" dirty="0" err="1">
                <a:solidFill>
                  <a:schemeClr val="accent1"/>
                </a:solidFill>
              </a:rPr>
              <a:t>drawCNN</a:t>
            </a:r>
            <a:r>
              <a:rPr lang="en-US" sz="2000" dirty="0">
                <a:solidFill>
                  <a:schemeClr val="accent1"/>
                </a:solidFill>
              </a:rPr>
              <a:t>/</a:t>
            </a:r>
            <a:r>
              <a:rPr lang="en-US" sz="2000" dirty="0" err="1">
                <a:solidFill>
                  <a:schemeClr val="accent1"/>
                </a:solidFill>
              </a:rPr>
              <a:t>drawNet.html</a:t>
            </a:r>
            <a:endParaRPr lang="en-US" sz="2000" dirty="0">
              <a:solidFill>
                <a:schemeClr val="accent1"/>
              </a:solidFill>
            </a:endParaRPr>
          </a:p>
        </p:txBody>
      </p:sp>
      <p:sp>
        <p:nvSpPr>
          <p:cNvPr id="4" name="Slide Number Placeholder 3">
            <a:extLst>
              <a:ext uri="{FF2B5EF4-FFF2-40B4-BE49-F238E27FC236}">
                <a16:creationId xmlns:a16="http://schemas.microsoft.com/office/drawing/2014/main" id="{17CACCBC-6DC5-1243-A000-D52BE4D9E99C}"/>
              </a:ext>
            </a:extLst>
          </p:cNvPr>
          <p:cNvSpPr>
            <a:spLocks noGrp="1"/>
          </p:cNvSpPr>
          <p:nvPr>
            <p:ph type="sldNum" sz="quarter" idx="12"/>
          </p:nvPr>
        </p:nvSpPr>
        <p:spPr/>
        <p:txBody>
          <a:bodyPr/>
          <a:lstStyle/>
          <a:p>
            <a:fld id="{DB5C2FEB-E6EC-CD42-8C5A-1B2F41400849}" type="slidenum">
              <a:rPr lang="en-US" smtClean="0"/>
              <a:t>17</a:t>
            </a:fld>
            <a:endParaRPr lang="en-US"/>
          </a:p>
        </p:txBody>
      </p:sp>
      <p:sp>
        <p:nvSpPr>
          <p:cNvPr id="5" name="Rectangle 4">
            <a:extLst>
              <a:ext uri="{FF2B5EF4-FFF2-40B4-BE49-F238E27FC236}">
                <a16:creationId xmlns:a16="http://schemas.microsoft.com/office/drawing/2014/main" id="{543FA51A-D0BA-AD47-9FC5-5CCFB9BD4E88}"/>
              </a:ext>
            </a:extLst>
          </p:cNvPr>
          <p:cNvSpPr/>
          <p:nvPr/>
        </p:nvSpPr>
        <p:spPr>
          <a:xfrm>
            <a:off x="129988" y="235355"/>
            <a:ext cx="4222181" cy="523220"/>
          </a:xfrm>
          <a:prstGeom prst="rect">
            <a:avLst/>
          </a:prstGeom>
        </p:spPr>
        <p:txBody>
          <a:bodyPr wrap="none">
            <a:spAutoFit/>
          </a:bodyPr>
          <a:lstStyle/>
          <a:p>
            <a:r>
              <a:rPr lang="en-US" sz="2800" dirty="0"/>
              <a:t>Looking inside the network:</a:t>
            </a:r>
          </a:p>
        </p:txBody>
      </p:sp>
      <p:pic>
        <p:nvPicPr>
          <p:cNvPr id="6" name="Picture 2" descr="Laptop device icon, office appliances - for stock Laptop device icon, office appliances - for stock laptop icon stock illustrations">
            <a:extLst>
              <a:ext uri="{FF2B5EF4-FFF2-40B4-BE49-F238E27FC236}">
                <a16:creationId xmlns:a16="http://schemas.microsoft.com/office/drawing/2014/main" id="{F9665B61-A8C7-DB6D-6DE4-9CECE91A7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0753" y="930822"/>
            <a:ext cx="1461247" cy="146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533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698501"/>
            <a:ext cx="9144000" cy="5459543"/>
          </a:xfrm>
          <a:prstGeom prst="rect">
            <a:avLst/>
          </a:prstGeom>
        </p:spPr>
      </p:pic>
      <p:pic>
        <p:nvPicPr>
          <p:cNvPr id="3" name="Picture 2"/>
          <p:cNvPicPr>
            <a:picLocks noChangeAspect="1"/>
          </p:cNvPicPr>
          <p:nvPr/>
        </p:nvPicPr>
        <p:blipFill>
          <a:blip r:embed="rId4"/>
          <a:stretch>
            <a:fillRect/>
          </a:stretch>
        </p:blipFill>
        <p:spPr>
          <a:xfrm>
            <a:off x="7394971" y="3573913"/>
            <a:ext cx="3273029" cy="3284087"/>
          </a:xfrm>
          <a:prstGeom prst="rect">
            <a:avLst/>
          </a:prstGeom>
        </p:spPr>
      </p:pic>
      <p:sp>
        <p:nvSpPr>
          <p:cNvPr id="4" name="Slide Number Placeholder 3">
            <a:extLst>
              <a:ext uri="{FF2B5EF4-FFF2-40B4-BE49-F238E27FC236}">
                <a16:creationId xmlns:a16="http://schemas.microsoft.com/office/drawing/2014/main" id="{C81EF386-DD5C-BB42-B1C3-7EFF1039B8BA}"/>
              </a:ext>
            </a:extLst>
          </p:cNvPr>
          <p:cNvSpPr>
            <a:spLocks noGrp="1"/>
          </p:cNvSpPr>
          <p:nvPr>
            <p:ph type="sldNum" sz="quarter" idx="12"/>
          </p:nvPr>
        </p:nvSpPr>
        <p:spPr/>
        <p:txBody>
          <a:bodyPr/>
          <a:lstStyle/>
          <a:p>
            <a:fld id="{DB5C2FEB-E6EC-CD42-8C5A-1B2F41400849}" type="slidenum">
              <a:rPr lang="en-US" smtClean="0"/>
              <a:t>18</a:t>
            </a:fld>
            <a:endParaRPr lang="en-US"/>
          </a:p>
        </p:txBody>
      </p:sp>
      <p:pic>
        <p:nvPicPr>
          <p:cNvPr id="5" name="Picture 4">
            <a:extLst>
              <a:ext uri="{FF2B5EF4-FFF2-40B4-BE49-F238E27FC236}">
                <a16:creationId xmlns:a16="http://schemas.microsoft.com/office/drawing/2014/main" id="{F9D3307D-A4A2-4A85-BDBF-0E06A491C9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290" t="37774" r="70615" b="48268"/>
          <a:stretch/>
        </p:blipFill>
        <p:spPr>
          <a:xfrm>
            <a:off x="734357" y="1017457"/>
            <a:ext cx="2483419" cy="2556456"/>
          </a:xfrm>
          <a:prstGeom prst="rect">
            <a:avLst/>
          </a:prstGeom>
        </p:spPr>
      </p:pic>
    </p:spTree>
    <p:extLst>
      <p:ext uri="{BB962C8B-B14F-4D97-AF65-F5344CB8AC3E}">
        <p14:creationId xmlns:p14="http://schemas.microsoft.com/office/powerpoint/2010/main" val="109967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4480-93EF-7D14-5949-E92A957B4B0A}"/>
              </a:ext>
            </a:extLst>
          </p:cNvPr>
          <p:cNvSpPr>
            <a:spLocks noGrp="1"/>
          </p:cNvSpPr>
          <p:nvPr>
            <p:ph type="title"/>
          </p:nvPr>
        </p:nvSpPr>
        <p:spPr/>
        <p:txBody>
          <a:bodyPr>
            <a:normAutofit/>
          </a:bodyPr>
          <a:lstStyle/>
          <a:p>
            <a:r>
              <a:rPr lang="en-US" dirty="0"/>
              <a:t>Parameters of a model</a:t>
            </a:r>
          </a:p>
        </p:txBody>
      </p:sp>
      <p:sp>
        <p:nvSpPr>
          <p:cNvPr id="3" name="Content Placeholder 2">
            <a:extLst>
              <a:ext uri="{FF2B5EF4-FFF2-40B4-BE49-F238E27FC236}">
                <a16:creationId xmlns:a16="http://schemas.microsoft.com/office/drawing/2014/main" id="{F7C7283D-977E-D0D6-42D6-16797AFDF9D0}"/>
              </a:ext>
            </a:extLst>
          </p:cNvPr>
          <p:cNvSpPr>
            <a:spLocks noGrp="1"/>
          </p:cNvSpPr>
          <p:nvPr>
            <p:ph idx="1"/>
          </p:nvPr>
        </p:nvSpPr>
        <p:spPr/>
        <p:txBody>
          <a:bodyPr/>
          <a:lstStyle/>
          <a:p>
            <a:r>
              <a:rPr lang="en-US" dirty="0"/>
              <a:t>All the weights and biases (billions!)</a:t>
            </a:r>
          </a:p>
          <a:p>
            <a:r>
              <a:rPr lang="en-US" dirty="0"/>
              <a:t>Hyper-parameters (training) – learning rate, number of epochs, etc..</a:t>
            </a:r>
          </a:p>
          <a:p>
            <a:r>
              <a:rPr lang="en-US" dirty="0"/>
              <a:t>Hyper-parameters (testing) – any data pre-processing</a:t>
            </a:r>
          </a:p>
        </p:txBody>
      </p:sp>
      <p:pic>
        <p:nvPicPr>
          <p:cNvPr id="6" name="Google Shape;102;p13">
            <a:extLst>
              <a:ext uri="{FF2B5EF4-FFF2-40B4-BE49-F238E27FC236}">
                <a16:creationId xmlns:a16="http://schemas.microsoft.com/office/drawing/2014/main" id="{E392DA04-C654-FC38-894F-03CAD2B77889}"/>
              </a:ext>
            </a:extLst>
          </p:cNvPr>
          <p:cNvPicPr preferRelativeResize="0"/>
          <p:nvPr/>
        </p:nvPicPr>
        <p:blipFill>
          <a:blip r:embed="rId3">
            <a:alphaModFix/>
          </a:blip>
          <a:stretch>
            <a:fillRect/>
          </a:stretch>
        </p:blipFill>
        <p:spPr>
          <a:xfrm>
            <a:off x="1034736" y="3811155"/>
            <a:ext cx="9081159" cy="2500745"/>
          </a:xfrm>
          <a:prstGeom prst="rect">
            <a:avLst/>
          </a:prstGeom>
          <a:noFill/>
          <a:ln>
            <a:noFill/>
          </a:ln>
        </p:spPr>
      </p:pic>
    </p:spTree>
    <p:extLst>
      <p:ext uri="{BB962C8B-B14F-4D97-AF65-F5344CB8AC3E}">
        <p14:creationId xmlns:p14="http://schemas.microsoft.com/office/powerpoint/2010/main" val="293103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27A6-746A-3D5F-99B8-9E60C508F339}"/>
              </a:ext>
            </a:extLst>
          </p:cNvPr>
          <p:cNvSpPr>
            <a:spLocks noGrp="1"/>
          </p:cNvSpPr>
          <p:nvPr>
            <p:ph type="title"/>
          </p:nvPr>
        </p:nvSpPr>
        <p:spPr/>
        <p:txBody>
          <a:bodyPr/>
          <a:lstStyle/>
          <a:p>
            <a:r>
              <a:rPr lang="en-US" dirty="0"/>
              <a:t>Structure of the class</a:t>
            </a:r>
          </a:p>
        </p:txBody>
      </p:sp>
      <p:sp>
        <p:nvSpPr>
          <p:cNvPr id="3" name="Content Placeholder 2">
            <a:extLst>
              <a:ext uri="{FF2B5EF4-FFF2-40B4-BE49-F238E27FC236}">
                <a16:creationId xmlns:a16="http://schemas.microsoft.com/office/drawing/2014/main" id="{C31AA83D-AA28-5966-3C91-7BBEF65B0BDA}"/>
              </a:ext>
            </a:extLst>
          </p:cNvPr>
          <p:cNvSpPr>
            <a:spLocks noGrp="1"/>
          </p:cNvSpPr>
          <p:nvPr>
            <p:ph idx="1"/>
          </p:nvPr>
        </p:nvSpPr>
        <p:spPr/>
        <p:txBody>
          <a:bodyPr/>
          <a:lstStyle/>
          <a:p>
            <a:r>
              <a:rPr lang="en-US" dirty="0"/>
              <a:t>Most days will be guest lecture (first hour) + activity (second half)</a:t>
            </a:r>
          </a:p>
          <a:p>
            <a:r>
              <a:rPr lang="en-US" dirty="0"/>
              <a:t>Guest lecture is likely to include assigned reading.</a:t>
            </a:r>
          </a:p>
          <a:p>
            <a:r>
              <a:rPr lang="en-US" dirty="0"/>
              <a:t>Grades will be based on:</a:t>
            </a:r>
          </a:p>
          <a:p>
            <a:pPr lvl="1"/>
            <a:r>
              <a:rPr lang="en-US" dirty="0"/>
              <a:t>Question/comments submitted about assigned reading before lecture via Google form.</a:t>
            </a:r>
          </a:p>
          <a:p>
            <a:pPr lvl="1"/>
            <a:r>
              <a:rPr lang="en-US" dirty="0"/>
              <a:t>3 small projects turned in as a blog post.</a:t>
            </a:r>
          </a:p>
          <a:p>
            <a:pPr lvl="1"/>
            <a:r>
              <a:rPr lang="en-US" dirty="0"/>
              <a:t>Final project to be presented as a poster session.</a:t>
            </a:r>
          </a:p>
          <a:p>
            <a:pPr lvl="1"/>
            <a:r>
              <a:rPr lang="en-US" dirty="0"/>
              <a:t>Short answer exam based on guest lectures.</a:t>
            </a:r>
          </a:p>
        </p:txBody>
      </p:sp>
    </p:spTree>
    <p:extLst>
      <p:ext uri="{BB962C8B-B14F-4D97-AF65-F5344CB8AC3E}">
        <p14:creationId xmlns:p14="http://schemas.microsoft.com/office/powerpoint/2010/main" val="211483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4480-93EF-7D14-5949-E92A957B4B0A}"/>
              </a:ext>
            </a:extLst>
          </p:cNvPr>
          <p:cNvSpPr>
            <a:spLocks noGrp="1"/>
          </p:cNvSpPr>
          <p:nvPr>
            <p:ph type="title"/>
          </p:nvPr>
        </p:nvSpPr>
        <p:spPr/>
        <p:txBody>
          <a:bodyPr>
            <a:normAutofit/>
          </a:bodyPr>
          <a:lstStyle/>
          <a:p>
            <a:r>
              <a:rPr lang="en-US" dirty="0"/>
              <a:t>Testing a model</a:t>
            </a:r>
          </a:p>
        </p:txBody>
      </p:sp>
      <p:sp>
        <p:nvSpPr>
          <p:cNvPr id="3" name="Content Placeholder 2">
            <a:extLst>
              <a:ext uri="{FF2B5EF4-FFF2-40B4-BE49-F238E27FC236}">
                <a16:creationId xmlns:a16="http://schemas.microsoft.com/office/drawing/2014/main" id="{F7C7283D-977E-D0D6-42D6-16797AFDF9D0}"/>
              </a:ext>
            </a:extLst>
          </p:cNvPr>
          <p:cNvSpPr>
            <a:spLocks noGrp="1"/>
          </p:cNvSpPr>
          <p:nvPr>
            <p:ph idx="1"/>
          </p:nvPr>
        </p:nvSpPr>
        <p:spPr/>
        <p:txBody>
          <a:bodyPr>
            <a:normAutofit lnSpcReduction="10000"/>
          </a:bodyPr>
          <a:lstStyle/>
          <a:p>
            <a:r>
              <a:rPr lang="en-US" dirty="0"/>
              <a:t>Goal of the model is to be effective on *unseen* data.</a:t>
            </a:r>
          </a:p>
          <a:p>
            <a:endParaRPr lang="en-US" dirty="0"/>
          </a:p>
          <a:p>
            <a:r>
              <a:rPr lang="en-US" dirty="0"/>
              <a:t>Machine learning datasets are broken up into training data, validation data and testing data.</a:t>
            </a:r>
          </a:p>
          <a:p>
            <a:endParaRPr lang="en-US" dirty="0"/>
          </a:p>
          <a:p>
            <a:r>
              <a:rPr lang="en-US" dirty="0"/>
              <a:t>In best research paradigm, testing data is only ever seen once – validation data is used to select hyperparameters</a:t>
            </a:r>
          </a:p>
          <a:p>
            <a:endParaRPr lang="en-US" dirty="0"/>
          </a:p>
          <a:p>
            <a:r>
              <a:rPr lang="en-US" dirty="0"/>
              <a:t>“Validity” of the machine learning model is how well it works on testing data.</a:t>
            </a:r>
          </a:p>
        </p:txBody>
      </p:sp>
    </p:spTree>
    <p:extLst>
      <p:ext uri="{BB962C8B-B14F-4D97-AF65-F5344CB8AC3E}">
        <p14:creationId xmlns:p14="http://schemas.microsoft.com/office/powerpoint/2010/main" val="417227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7F8E-98ED-68C6-C09B-863C6E78D2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AF9D1A-467B-71D3-7BC7-E47952FB853B}"/>
              </a:ext>
            </a:extLst>
          </p:cNvPr>
          <p:cNvSpPr>
            <a:spLocks noGrp="1"/>
          </p:cNvSpPr>
          <p:nvPr>
            <p:ph idx="1"/>
          </p:nvPr>
        </p:nvSpPr>
        <p:spPr>
          <a:xfrm>
            <a:off x="838200" y="1825625"/>
            <a:ext cx="3630561" cy="4351338"/>
          </a:xfrm>
        </p:spPr>
        <p:txBody>
          <a:bodyPr/>
          <a:lstStyle/>
          <a:p>
            <a:r>
              <a:rPr lang="en-US" dirty="0" err="1"/>
              <a:t>Imagenet</a:t>
            </a:r>
            <a:endParaRPr lang="en-US" dirty="0"/>
          </a:p>
          <a:p>
            <a:pPr lvl="1"/>
            <a:r>
              <a:rPr lang="en-US" dirty="0"/>
              <a:t>14 million images</a:t>
            </a:r>
          </a:p>
          <a:p>
            <a:pPr lvl="1"/>
            <a:r>
              <a:rPr lang="en-US" dirty="0"/>
              <a:t>1000 classes</a:t>
            </a:r>
          </a:p>
          <a:p>
            <a:r>
              <a:rPr lang="en-US" dirty="0"/>
              <a:t>Now ~90% accuracy (top-5)</a:t>
            </a:r>
          </a:p>
        </p:txBody>
      </p:sp>
      <p:pic>
        <p:nvPicPr>
          <p:cNvPr id="11268" name="Picture 4" descr="ImageNet dataset images">
            <a:extLst>
              <a:ext uri="{FF2B5EF4-FFF2-40B4-BE49-F238E27FC236}">
                <a16:creationId xmlns:a16="http://schemas.microsoft.com/office/drawing/2014/main" id="{1D991588-91A2-A103-8F57-BE710AC46E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7" b="42675"/>
          <a:stretch/>
        </p:blipFill>
        <p:spPr bwMode="auto">
          <a:xfrm>
            <a:off x="4765963" y="0"/>
            <a:ext cx="7426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43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88F0-EAC7-D157-6DCA-8A167C66D5C3}"/>
              </a:ext>
            </a:extLst>
          </p:cNvPr>
          <p:cNvSpPr>
            <a:spLocks noGrp="1"/>
          </p:cNvSpPr>
          <p:nvPr>
            <p:ph type="title"/>
          </p:nvPr>
        </p:nvSpPr>
        <p:spPr/>
        <p:txBody>
          <a:bodyPr/>
          <a:lstStyle/>
          <a:p>
            <a:r>
              <a:rPr lang="en-US" dirty="0"/>
              <a:t>Fine-Tuning for Deep Learning</a:t>
            </a:r>
          </a:p>
        </p:txBody>
      </p:sp>
      <p:sp>
        <p:nvSpPr>
          <p:cNvPr id="3" name="Content Placeholder 2">
            <a:extLst>
              <a:ext uri="{FF2B5EF4-FFF2-40B4-BE49-F238E27FC236}">
                <a16:creationId xmlns:a16="http://schemas.microsoft.com/office/drawing/2014/main" id="{566FAF5F-78A7-E107-B62E-E9AC53E4DAAD}"/>
              </a:ext>
            </a:extLst>
          </p:cNvPr>
          <p:cNvSpPr>
            <a:spLocks noGrp="1"/>
          </p:cNvSpPr>
          <p:nvPr>
            <p:ph idx="1"/>
          </p:nvPr>
        </p:nvSpPr>
        <p:spPr>
          <a:xfrm>
            <a:off x="838200" y="1825625"/>
            <a:ext cx="4116185" cy="4351338"/>
          </a:xfrm>
        </p:spPr>
        <p:txBody>
          <a:bodyPr/>
          <a:lstStyle/>
          <a:p>
            <a:r>
              <a:rPr lang="en-US" dirty="0"/>
              <a:t>Start with </a:t>
            </a:r>
            <a:r>
              <a:rPr lang="en-US" dirty="0" err="1"/>
              <a:t>Imagenet</a:t>
            </a:r>
            <a:endParaRPr lang="en-US" dirty="0"/>
          </a:p>
          <a:p>
            <a:endParaRPr lang="en-US" dirty="0"/>
          </a:p>
          <a:p>
            <a:endParaRPr lang="en-US" dirty="0"/>
          </a:p>
          <a:p>
            <a:r>
              <a:rPr lang="en-US" dirty="0"/>
              <a:t>Update those parameters with your own images and labels.  Can often keep many of the weights the same, so much less training data is needed</a:t>
            </a:r>
          </a:p>
        </p:txBody>
      </p:sp>
      <p:pic>
        <p:nvPicPr>
          <p:cNvPr id="4" name="Google Shape;102;p13">
            <a:extLst>
              <a:ext uri="{FF2B5EF4-FFF2-40B4-BE49-F238E27FC236}">
                <a16:creationId xmlns:a16="http://schemas.microsoft.com/office/drawing/2014/main" id="{661B07B5-06C4-E505-0E2E-7B96AB322BB2}"/>
              </a:ext>
            </a:extLst>
          </p:cNvPr>
          <p:cNvPicPr preferRelativeResize="0"/>
          <p:nvPr/>
        </p:nvPicPr>
        <p:blipFill>
          <a:blip r:embed="rId2">
            <a:alphaModFix/>
          </a:blip>
          <a:stretch>
            <a:fillRect/>
          </a:stretch>
        </p:blipFill>
        <p:spPr>
          <a:xfrm>
            <a:off x="5220393" y="1500550"/>
            <a:ext cx="6971607" cy="1625036"/>
          </a:xfrm>
          <a:prstGeom prst="rect">
            <a:avLst/>
          </a:prstGeom>
          <a:noFill/>
          <a:ln>
            <a:noFill/>
          </a:ln>
        </p:spPr>
      </p:pic>
      <p:pic>
        <p:nvPicPr>
          <p:cNvPr id="5" name="Google Shape;102;p13">
            <a:extLst>
              <a:ext uri="{FF2B5EF4-FFF2-40B4-BE49-F238E27FC236}">
                <a16:creationId xmlns:a16="http://schemas.microsoft.com/office/drawing/2014/main" id="{EA09E47B-FEDA-5C22-72BA-FDBC6C73C145}"/>
              </a:ext>
            </a:extLst>
          </p:cNvPr>
          <p:cNvPicPr preferRelativeResize="0"/>
          <p:nvPr/>
        </p:nvPicPr>
        <p:blipFill>
          <a:blip r:embed="rId2">
            <a:alphaModFix/>
          </a:blip>
          <a:stretch>
            <a:fillRect/>
          </a:stretch>
        </p:blipFill>
        <p:spPr>
          <a:xfrm>
            <a:off x="5220392" y="3429000"/>
            <a:ext cx="6971607" cy="1625036"/>
          </a:xfrm>
          <a:prstGeom prst="rect">
            <a:avLst/>
          </a:prstGeom>
          <a:noFill/>
          <a:ln>
            <a:noFill/>
          </a:ln>
        </p:spPr>
      </p:pic>
      <p:pic>
        <p:nvPicPr>
          <p:cNvPr id="12290" name="Picture 2" descr="How to identify the type of malaria on a blood smear ...">
            <a:extLst>
              <a:ext uri="{FF2B5EF4-FFF2-40B4-BE49-F238E27FC236}">
                <a16:creationId xmlns:a16="http://schemas.microsoft.com/office/drawing/2014/main" id="{9970409B-6736-2A29-7159-89FDB1AAC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293" y="3004846"/>
            <a:ext cx="2313016" cy="2168453"/>
          </a:xfrm>
          <a:prstGeom prst="rect">
            <a:avLst/>
          </a:prstGeom>
          <a:noFill/>
          <a:scene3d>
            <a:camera prst="orthographicFront">
              <a:rot lat="0" lon="17699982" rev="0"/>
            </a:camera>
            <a:lightRig rig="threePt" dir="t"/>
          </a:scene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01BFA65-32C6-2607-1999-59E0B359F951}"/>
              </a:ext>
            </a:extLst>
          </p:cNvPr>
          <p:cNvSpPr/>
          <p:nvPr/>
        </p:nvSpPr>
        <p:spPr>
          <a:xfrm>
            <a:off x="6096000" y="3369368"/>
            <a:ext cx="4344785" cy="17442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473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5902FB-79DE-10CF-518F-2639CFADA780}"/>
              </a:ext>
            </a:extLst>
          </p:cNvPr>
          <p:cNvSpPr>
            <a:spLocks noGrp="1"/>
          </p:cNvSpPr>
          <p:nvPr>
            <p:ph type="title"/>
          </p:nvPr>
        </p:nvSpPr>
        <p:spPr/>
        <p:txBody>
          <a:bodyPr>
            <a:normAutofit fontScale="90000"/>
          </a:bodyPr>
          <a:lstStyle/>
          <a:p>
            <a:r>
              <a:rPr lang="en-US" dirty="0"/>
              <a:t>The “big” change in ML/AI recently is generative AI.  Generative Models are like GPT:</a:t>
            </a:r>
          </a:p>
        </p:txBody>
      </p:sp>
      <p:sp>
        <p:nvSpPr>
          <p:cNvPr id="3" name="Content Placeholder 2">
            <a:extLst>
              <a:ext uri="{FF2B5EF4-FFF2-40B4-BE49-F238E27FC236}">
                <a16:creationId xmlns:a16="http://schemas.microsoft.com/office/drawing/2014/main" id="{206DA00F-E9EC-2BAA-6A5F-96C43484B56A}"/>
              </a:ext>
            </a:extLst>
          </p:cNvPr>
          <p:cNvSpPr>
            <a:spLocks noGrp="1"/>
          </p:cNvSpPr>
          <p:nvPr>
            <p:ph idx="1"/>
          </p:nvPr>
        </p:nvSpPr>
        <p:spPr>
          <a:xfrm>
            <a:off x="838200" y="2278743"/>
            <a:ext cx="10515600" cy="3390220"/>
          </a:xfrm>
        </p:spPr>
        <p:txBody>
          <a:bodyPr>
            <a:normAutofit/>
          </a:bodyPr>
          <a:lstStyle/>
          <a:p>
            <a:pPr marL="0" indent="0" algn="ctr">
              <a:buNone/>
            </a:pPr>
            <a:r>
              <a:rPr lang="en-US" dirty="0"/>
              <a:t>“I woke up this morning feeling….”</a:t>
            </a:r>
          </a:p>
          <a:p>
            <a:pPr marL="0" indent="0" algn="ctr">
              <a:buNone/>
            </a:pPr>
            <a:endParaRPr lang="en-US" dirty="0"/>
          </a:p>
          <a:p>
            <a:pPr marL="0" indent="0" algn="ctr">
              <a:buNone/>
            </a:pPr>
            <a:r>
              <a:rPr lang="en-US" dirty="0"/>
              <a:t>“The sky was a beautiful shade of….”</a:t>
            </a:r>
          </a:p>
          <a:p>
            <a:pPr marL="0" indent="0" algn="ctr">
              <a:buNone/>
            </a:pPr>
            <a:endParaRPr lang="en-US" dirty="0"/>
          </a:p>
          <a:p>
            <a:pPr marL="0" indent="0" algn="ctr">
              <a:buNone/>
            </a:pPr>
            <a:r>
              <a:rPr lang="en-US" dirty="0"/>
              <a:t>“My favorite food is….”</a:t>
            </a:r>
          </a:p>
        </p:txBody>
      </p:sp>
    </p:spTree>
    <p:extLst>
      <p:ext uri="{BB962C8B-B14F-4D97-AF65-F5344CB8AC3E}">
        <p14:creationId xmlns:p14="http://schemas.microsoft.com/office/powerpoint/2010/main" val="2881109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spTree>
    <p:extLst>
      <p:ext uri="{BB962C8B-B14F-4D97-AF65-F5344CB8AC3E}">
        <p14:creationId xmlns:p14="http://schemas.microsoft.com/office/powerpoint/2010/main" val="580162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88423-E6A9-B79E-4B59-ECD09A0BBDEB}"/>
              </a:ext>
            </a:extLst>
          </p:cNvPr>
          <p:cNvSpPr/>
          <p:nvPr/>
        </p:nvSpPr>
        <p:spPr>
          <a:xfrm>
            <a:off x="79828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AA7DB2F6-93C3-12A9-A8DC-CA663D7EDEAB}"/>
              </a:ext>
            </a:extLst>
          </p:cNvPr>
          <p:cNvCxnSpPr/>
          <p:nvPr/>
        </p:nvCxnSpPr>
        <p:spPr>
          <a:xfrm flipV="1">
            <a:off x="1279795" y="31880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4B64C6C-E656-64E6-9A55-8627EC8FB37B}"/>
              </a:ext>
            </a:extLst>
          </p:cNvPr>
          <p:cNvSpPr txBox="1"/>
          <p:nvPr/>
        </p:nvSpPr>
        <p:spPr>
          <a:xfrm>
            <a:off x="1245615"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28" name="Straight Arrow Connector 27">
            <a:extLst>
              <a:ext uri="{FF2B5EF4-FFF2-40B4-BE49-F238E27FC236}">
                <a16:creationId xmlns:a16="http://schemas.microsoft.com/office/drawing/2014/main" id="{4AB14706-B34B-6805-9C61-E7F44CD74821}"/>
              </a:ext>
            </a:extLst>
          </p:cNvPr>
          <p:cNvCxnSpPr/>
          <p:nvPr/>
        </p:nvCxnSpPr>
        <p:spPr>
          <a:xfrm flipV="1">
            <a:off x="1286272" y="39521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cxnSp>
        <p:nvCxnSpPr>
          <p:cNvPr id="76" name="Straight Arrow Connector 75">
            <a:extLst>
              <a:ext uri="{FF2B5EF4-FFF2-40B4-BE49-F238E27FC236}">
                <a16:creationId xmlns:a16="http://schemas.microsoft.com/office/drawing/2014/main" id="{09DECEB1-8E95-1688-5D32-2F0671366587}"/>
              </a:ext>
            </a:extLst>
          </p:cNvPr>
          <p:cNvCxnSpPr>
            <a:stCxn id="14" idx="3"/>
          </p:cNvCxnSpPr>
          <p:nvPr/>
        </p:nvCxnSpPr>
        <p:spPr>
          <a:xfrm flipV="1">
            <a:off x="1606612" y="3077029"/>
            <a:ext cx="3937845" cy="333355"/>
          </a:xfrm>
          <a:prstGeom prst="straightConnector1">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D3DD36AF-4DAC-DDFA-1C3D-85E1289A0F8F}"/>
              </a:ext>
            </a:extLst>
          </p:cNvPr>
          <p:cNvSpPr txBox="1"/>
          <p:nvPr/>
        </p:nvSpPr>
        <p:spPr>
          <a:xfrm>
            <a:off x="5544457" y="2885816"/>
            <a:ext cx="5989781" cy="369332"/>
          </a:xfrm>
          <a:prstGeom prst="rect">
            <a:avLst/>
          </a:prstGeom>
          <a:noFill/>
        </p:spPr>
        <p:txBody>
          <a:bodyPr wrap="none" rtlCol="0">
            <a:spAutoFit/>
          </a:bodyPr>
          <a:lstStyle/>
          <a:p>
            <a:r>
              <a:rPr lang="en-US" dirty="0"/>
              <a:t>A small numerical representation of the input called a “token”</a:t>
            </a:r>
          </a:p>
        </p:txBody>
      </p:sp>
    </p:spTree>
    <p:extLst>
      <p:ext uri="{BB962C8B-B14F-4D97-AF65-F5344CB8AC3E}">
        <p14:creationId xmlns:p14="http://schemas.microsoft.com/office/powerpoint/2010/main" val="3089627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88423-E6A9-B79E-4B59-ECD09A0BBDEB}"/>
              </a:ext>
            </a:extLst>
          </p:cNvPr>
          <p:cNvSpPr/>
          <p:nvPr/>
        </p:nvSpPr>
        <p:spPr>
          <a:xfrm>
            <a:off x="79828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AA7DB2F6-93C3-12A9-A8DC-CA663D7EDEAB}"/>
              </a:ext>
            </a:extLst>
          </p:cNvPr>
          <p:cNvCxnSpPr/>
          <p:nvPr/>
        </p:nvCxnSpPr>
        <p:spPr>
          <a:xfrm flipV="1">
            <a:off x="1279795" y="31880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4B64C6C-E656-64E6-9A55-8627EC8FB37B}"/>
              </a:ext>
            </a:extLst>
          </p:cNvPr>
          <p:cNvSpPr txBox="1"/>
          <p:nvPr/>
        </p:nvSpPr>
        <p:spPr>
          <a:xfrm>
            <a:off x="1245615"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16" name="Rectangle 15">
            <a:extLst>
              <a:ext uri="{FF2B5EF4-FFF2-40B4-BE49-F238E27FC236}">
                <a16:creationId xmlns:a16="http://schemas.microsoft.com/office/drawing/2014/main" id="{31D07F88-4E33-A152-25FE-1D471317B143}"/>
              </a:ext>
            </a:extLst>
          </p:cNvPr>
          <p:cNvSpPr/>
          <p:nvPr/>
        </p:nvSpPr>
        <p:spPr>
          <a:xfrm>
            <a:off x="798285"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8" name="Straight Arrow Connector 27">
            <a:extLst>
              <a:ext uri="{FF2B5EF4-FFF2-40B4-BE49-F238E27FC236}">
                <a16:creationId xmlns:a16="http://schemas.microsoft.com/office/drawing/2014/main" id="{4AB14706-B34B-6805-9C61-E7F44CD74821}"/>
              </a:ext>
            </a:extLst>
          </p:cNvPr>
          <p:cNvCxnSpPr/>
          <p:nvPr/>
        </p:nvCxnSpPr>
        <p:spPr>
          <a:xfrm flipV="1">
            <a:off x="1286272" y="39521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cxnSp>
        <p:nvCxnSpPr>
          <p:cNvPr id="2" name="Straight Arrow Connector 1">
            <a:extLst>
              <a:ext uri="{FF2B5EF4-FFF2-40B4-BE49-F238E27FC236}">
                <a16:creationId xmlns:a16="http://schemas.microsoft.com/office/drawing/2014/main" id="{E1EECBBE-EDB2-3D7D-EF53-1BEC4F4198AE}"/>
              </a:ext>
            </a:extLst>
          </p:cNvPr>
          <p:cNvCxnSpPr>
            <a:cxnSpLocks/>
            <a:stCxn id="16" idx="3"/>
          </p:cNvCxnSpPr>
          <p:nvPr/>
        </p:nvCxnSpPr>
        <p:spPr>
          <a:xfrm>
            <a:off x="1774878" y="2973432"/>
            <a:ext cx="2564893" cy="0"/>
          </a:xfrm>
          <a:prstGeom prst="straightConnector1">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561AD95-39C1-3D0E-B54A-79EFC351BF4A}"/>
              </a:ext>
            </a:extLst>
          </p:cNvPr>
          <p:cNvSpPr txBox="1"/>
          <p:nvPr/>
        </p:nvSpPr>
        <p:spPr>
          <a:xfrm>
            <a:off x="4339771" y="2788765"/>
            <a:ext cx="5754909" cy="369332"/>
          </a:xfrm>
          <a:prstGeom prst="rect">
            <a:avLst/>
          </a:prstGeom>
          <a:noFill/>
        </p:spPr>
        <p:txBody>
          <a:bodyPr wrap="none" rtlCol="0">
            <a:spAutoFit/>
          </a:bodyPr>
          <a:lstStyle/>
          <a:p>
            <a:r>
              <a:rPr lang="en-US" dirty="0"/>
              <a:t>A model that’s trained to predict: What’s a likely next word?</a:t>
            </a:r>
          </a:p>
        </p:txBody>
      </p:sp>
    </p:spTree>
    <p:extLst>
      <p:ext uri="{BB962C8B-B14F-4D97-AF65-F5344CB8AC3E}">
        <p14:creationId xmlns:p14="http://schemas.microsoft.com/office/powerpoint/2010/main" val="2643392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88423-E6A9-B79E-4B59-ECD09A0BBDEB}"/>
              </a:ext>
            </a:extLst>
          </p:cNvPr>
          <p:cNvSpPr/>
          <p:nvPr/>
        </p:nvSpPr>
        <p:spPr>
          <a:xfrm>
            <a:off x="79828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AA7DB2F6-93C3-12A9-A8DC-CA663D7EDEAB}"/>
              </a:ext>
            </a:extLst>
          </p:cNvPr>
          <p:cNvCxnSpPr/>
          <p:nvPr/>
        </p:nvCxnSpPr>
        <p:spPr>
          <a:xfrm flipV="1">
            <a:off x="1279795" y="31880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4B64C6C-E656-64E6-9A55-8627EC8FB37B}"/>
              </a:ext>
            </a:extLst>
          </p:cNvPr>
          <p:cNvSpPr txBox="1"/>
          <p:nvPr/>
        </p:nvSpPr>
        <p:spPr>
          <a:xfrm>
            <a:off x="1245615"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16" name="Rectangle 15">
            <a:extLst>
              <a:ext uri="{FF2B5EF4-FFF2-40B4-BE49-F238E27FC236}">
                <a16:creationId xmlns:a16="http://schemas.microsoft.com/office/drawing/2014/main" id="{31D07F88-4E33-A152-25FE-1D471317B143}"/>
              </a:ext>
            </a:extLst>
          </p:cNvPr>
          <p:cNvSpPr/>
          <p:nvPr/>
        </p:nvSpPr>
        <p:spPr>
          <a:xfrm>
            <a:off x="798285"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8" name="Straight Arrow Connector 27">
            <a:extLst>
              <a:ext uri="{FF2B5EF4-FFF2-40B4-BE49-F238E27FC236}">
                <a16:creationId xmlns:a16="http://schemas.microsoft.com/office/drawing/2014/main" id="{4AB14706-B34B-6805-9C61-E7F44CD74821}"/>
              </a:ext>
            </a:extLst>
          </p:cNvPr>
          <p:cNvCxnSpPr/>
          <p:nvPr/>
        </p:nvCxnSpPr>
        <p:spPr>
          <a:xfrm flipV="1">
            <a:off x="1286272" y="39521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cxnSp>
        <p:nvCxnSpPr>
          <p:cNvPr id="2" name="Straight Arrow Connector 1">
            <a:extLst>
              <a:ext uri="{FF2B5EF4-FFF2-40B4-BE49-F238E27FC236}">
                <a16:creationId xmlns:a16="http://schemas.microsoft.com/office/drawing/2014/main" id="{E1EECBBE-EDB2-3D7D-EF53-1BEC4F4198AE}"/>
              </a:ext>
            </a:extLst>
          </p:cNvPr>
          <p:cNvCxnSpPr>
            <a:cxnSpLocks/>
            <a:stCxn id="16" idx="3"/>
          </p:cNvCxnSpPr>
          <p:nvPr/>
        </p:nvCxnSpPr>
        <p:spPr>
          <a:xfrm>
            <a:off x="1774878" y="2973432"/>
            <a:ext cx="2564893" cy="0"/>
          </a:xfrm>
          <a:prstGeom prst="straightConnector1">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561AD95-39C1-3D0E-B54A-79EFC351BF4A}"/>
              </a:ext>
            </a:extLst>
          </p:cNvPr>
          <p:cNvSpPr txBox="1"/>
          <p:nvPr/>
        </p:nvSpPr>
        <p:spPr>
          <a:xfrm>
            <a:off x="4339771" y="2788765"/>
            <a:ext cx="6183085" cy="1200329"/>
          </a:xfrm>
          <a:prstGeom prst="rect">
            <a:avLst/>
          </a:prstGeom>
          <a:noFill/>
        </p:spPr>
        <p:txBody>
          <a:bodyPr wrap="square" rtlCol="0">
            <a:spAutoFit/>
          </a:bodyPr>
          <a:lstStyle/>
          <a:p>
            <a:r>
              <a:rPr lang="en-US" dirty="0"/>
              <a:t>A model that’s trained to predict: What’s a likely next word?</a:t>
            </a:r>
          </a:p>
          <a:p>
            <a:endParaRPr lang="en-US" dirty="0"/>
          </a:p>
          <a:p>
            <a:r>
              <a:rPr lang="en-US" dirty="0"/>
              <a:t>Trained on what? Every book, newspaper article, tweet, Wikipedia article, Reddit post, etc.</a:t>
            </a:r>
          </a:p>
        </p:txBody>
      </p:sp>
    </p:spTree>
    <p:extLst>
      <p:ext uri="{BB962C8B-B14F-4D97-AF65-F5344CB8AC3E}">
        <p14:creationId xmlns:p14="http://schemas.microsoft.com/office/powerpoint/2010/main" val="264909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88423-E6A9-B79E-4B59-ECD09A0BBDEB}"/>
              </a:ext>
            </a:extLst>
          </p:cNvPr>
          <p:cNvSpPr/>
          <p:nvPr/>
        </p:nvSpPr>
        <p:spPr>
          <a:xfrm>
            <a:off x="79828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AA7DB2F6-93C3-12A9-A8DC-CA663D7EDEAB}"/>
              </a:ext>
            </a:extLst>
          </p:cNvPr>
          <p:cNvCxnSpPr/>
          <p:nvPr/>
        </p:nvCxnSpPr>
        <p:spPr>
          <a:xfrm flipV="1">
            <a:off x="1279795" y="31880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92C3D8B-2051-51E8-4DB1-08B08BFCB2D8}"/>
              </a:ext>
            </a:extLst>
          </p:cNvPr>
          <p:cNvSpPr txBox="1"/>
          <p:nvPr/>
        </p:nvSpPr>
        <p:spPr>
          <a:xfrm>
            <a:off x="823649" y="1980136"/>
            <a:ext cx="925253" cy="338554"/>
          </a:xfrm>
          <a:prstGeom prst="rect">
            <a:avLst/>
          </a:prstGeom>
          <a:noFill/>
        </p:spPr>
        <p:txBody>
          <a:bodyPr wrap="none" rtlCol="0">
            <a:spAutoFit/>
          </a:bodyPr>
          <a:lstStyle/>
          <a:p>
            <a:pPr algn="ctr"/>
            <a:r>
              <a:rPr lang="en-US" sz="1600" b="0" dirty="0">
                <a:latin typeface="CMU Bright Oblique"/>
                <a:cs typeface="CMU Bright Oblique"/>
              </a:rPr>
              <a:t>“feeling”</a:t>
            </a:r>
          </a:p>
        </p:txBody>
      </p:sp>
      <p:sp>
        <p:nvSpPr>
          <p:cNvPr id="14" name="TextBox 13">
            <a:extLst>
              <a:ext uri="{FF2B5EF4-FFF2-40B4-BE49-F238E27FC236}">
                <a16:creationId xmlns:a16="http://schemas.microsoft.com/office/drawing/2014/main" id="{04B64C6C-E656-64E6-9A55-8627EC8FB37B}"/>
              </a:ext>
            </a:extLst>
          </p:cNvPr>
          <p:cNvSpPr txBox="1"/>
          <p:nvPr/>
        </p:nvSpPr>
        <p:spPr>
          <a:xfrm>
            <a:off x="1245615"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16" name="Rectangle 15">
            <a:extLst>
              <a:ext uri="{FF2B5EF4-FFF2-40B4-BE49-F238E27FC236}">
                <a16:creationId xmlns:a16="http://schemas.microsoft.com/office/drawing/2014/main" id="{31D07F88-4E33-A152-25FE-1D471317B143}"/>
              </a:ext>
            </a:extLst>
          </p:cNvPr>
          <p:cNvSpPr/>
          <p:nvPr/>
        </p:nvSpPr>
        <p:spPr>
          <a:xfrm>
            <a:off x="798285"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17" name="Straight Arrow Connector 16">
            <a:extLst>
              <a:ext uri="{FF2B5EF4-FFF2-40B4-BE49-F238E27FC236}">
                <a16:creationId xmlns:a16="http://schemas.microsoft.com/office/drawing/2014/main" id="{A0043CDA-CF0C-1A73-89C6-18525DE8A458}"/>
              </a:ext>
            </a:extLst>
          </p:cNvPr>
          <p:cNvCxnSpPr>
            <a:cxnSpLocks/>
            <a:stCxn id="16" idx="0"/>
            <a:endCxn id="12" idx="2"/>
          </p:cNvCxnSpPr>
          <p:nvPr/>
        </p:nvCxnSpPr>
        <p:spPr>
          <a:xfrm flipH="1" flipV="1">
            <a:off x="1286276" y="2318690"/>
            <a:ext cx="306"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AB14706-B34B-6805-9C61-E7F44CD74821}"/>
              </a:ext>
            </a:extLst>
          </p:cNvPr>
          <p:cNvCxnSpPr/>
          <p:nvPr/>
        </p:nvCxnSpPr>
        <p:spPr>
          <a:xfrm flipV="1">
            <a:off x="1286272" y="39521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spTree>
    <p:extLst>
      <p:ext uri="{BB962C8B-B14F-4D97-AF65-F5344CB8AC3E}">
        <p14:creationId xmlns:p14="http://schemas.microsoft.com/office/powerpoint/2010/main" val="246385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88423-E6A9-B79E-4B59-ECD09A0BBDEB}"/>
              </a:ext>
            </a:extLst>
          </p:cNvPr>
          <p:cNvSpPr/>
          <p:nvPr/>
        </p:nvSpPr>
        <p:spPr>
          <a:xfrm>
            <a:off x="79828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5" name="Rectangle 4">
            <a:extLst>
              <a:ext uri="{FF2B5EF4-FFF2-40B4-BE49-F238E27FC236}">
                <a16:creationId xmlns:a16="http://schemas.microsoft.com/office/drawing/2014/main" id="{46778DEB-5EBE-98B9-D35B-0BBB52199109}"/>
              </a:ext>
            </a:extLst>
          </p:cNvPr>
          <p:cNvSpPr/>
          <p:nvPr/>
        </p:nvSpPr>
        <p:spPr>
          <a:xfrm>
            <a:off x="226236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6" name="Straight Arrow Connector 5">
            <a:extLst>
              <a:ext uri="{FF2B5EF4-FFF2-40B4-BE49-F238E27FC236}">
                <a16:creationId xmlns:a16="http://schemas.microsoft.com/office/drawing/2014/main" id="{5BB565F9-92CE-7665-B692-64EF8395645F}"/>
              </a:ext>
            </a:extLst>
          </p:cNvPr>
          <p:cNvCxnSpPr>
            <a:stCxn id="4" idx="3"/>
            <a:endCxn id="5" idx="1"/>
          </p:cNvCxnSpPr>
          <p:nvPr/>
        </p:nvCxnSpPr>
        <p:spPr>
          <a:xfrm>
            <a:off x="1774877" y="376962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07D9CDD-70A7-FB80-6A94-85D7ED66DE55}"/>
              </a:ext>
            </a:extLst>
          </p:cNvPr>
          <p:cNvSpPr txBox="1"/>
          <p:nvPr/>
        </p:nvSpPr>
        <p:spPr>
          <a:xfrm>
            <a:off x="1831811" y="380626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8" name="Straight Arrow Connector 7">
            <a:extLst>
              <a:ext uri="{FF2B5EF4-FFF2-40B4-BE49-F238E27FC236}">
                <a16:creationId xmlns:a16="http://schemas.microsoft.com/office/drawing/2014/main" id="{1D53C9C8-1663-FE7D-A4D5-F623A820D90F}"/>
              </a:ext>
            </a:extLst>
          </p:cNvPr>
          <p:cNvCxnSpPr/>
          <p:nvPr/>
        </p:nvCxnSpPr>
        <p:spPr>
          <a:xfrm>
            <a:off x="3238956" y="376820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8CE631B-C37F-F96F-FCA1-51620C13E37C}"/>
              </a:ext>
            </a:extLst>
          </p:cNvPr>
          <p:cNvSpPr txBox="1"/>
          <p:nvPr/>
        </p:nvSpPr>
        <p:spPr>
          <a:xfrm>
            <a:off x="3291875" y="3816118"/>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cxnSp>
        <p:nvCxnSpPr>
          <p:cNvPr id="10" name="Straight Arrow Connector 9">
            <a:extLst>
              <a:ext uri="{FF2B5EF4-FFF2-40B4-BE49-F238E27FC236}">
                <a16:creationId xmlns:a16="http://schemas.microsoft.com/office/drawing/2014/main" id="{AA7DB2F6-93C3-12A9-A8DC-CA663D7EDEAB}"/>
              </a:ext>
            </a:extLst>
          </p:cNvPr>
          <p:cNvCxnSpPr/>
          <p:nvPr/>
        </p:nvCxnSpPr>
        <p:spPr>
          <a:xfrm flipV="1">
            <a:off x="1279795" y="31880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3C68C8A-647C-D499-0559-3D5033E1278B}"/>
              </a:ext>
            </a:extLst>
          </p:cNvPr>
          <p:cNvCxnSpPr/>
          <p:nvPr/>
        </p:nvCxnSpPr>
        <p:spPr>
          <a:xfrm flipV="1">
            <a:off x="2747358" y="31896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92C3D8B-2051-51E8-4DB1-08B08BFCB2D8}"/>
              </a:ext>
            </a:extLst>
          </p:cNvPr>
          <p:cNvSpPr txBox="1"/>
          <p:nvPr/>
        </p:nvSpPr>
        <p:spPr>
          <a:xfrm>
            <a:off x="823649" y="1980136"/>
            <a:ext cx="925253" cy="338554"/>
          </a:xfrm>
          <a:prstGeom prst="rect">
            <a:avLst/>
          </a:prstGeom>
          <a:noFill/>
        </p:spPr>
        <p:txBody>
          <a:bodyPr wrap="none" rtlCol="0">
            <a:spAutoFit/>
          </a:bodyPr>
          <a:lstStyle/>
          <a:p>
            <a:pPr algn="ctr"/>
            <a:r>
              <a:rPr lang="en-US" sz="1600" b="0" dirty="0">
                <a:latin typeface="CMU Bright Oblique"/>
                <a:cs typeface="CMU Bright Oblique"/>
              </a:rPr>
              <a:t>“feeling”</a:t>
            </a:r>
          </a:p>
        </p:txBody>
      </p:sp>
      <p:sp>
        <p:nvSpPr>
          <p:cNvPr id="13" name="TextBox 12">
            <a:extLst>
              <a:ext uri="{FF2B5EF4-FFF2-40B4-BE49-F238E27FC236}">
                <a16:creationId xmlns:a16="http://schemas.microsoft.com/office/drawing/2014/main" id="{AA20C050-2E6E-D89E-2D18-521DD239F816}"/>
              </a:ext>
            </a:extLst>
          </p:cNvPr>
          <p:cNvSpPr txBox="1"/>
          <p:nvPr/>
        </p:nvSpPr>
        <p:spPr>
          <a:xfrm>
            <a:off x="2371038" y="1980136"/>
            <a:ext cx="752643" cy="338554"/>
          </a:xfrm>
          <a:prstGeom prst="rect">
            <a:avLst/>
          </a:prstGeom>
          <a:noFill/>
        </p:spPr>
        <p:txBody>
          <a:bodyPr wrap="none" rtlCol="0">
            <a:spAutoFit/>
          </a:bodyPr>
          <a:lstStyle/>
          <a:p>
            <a:pPr algn="ctr"/>
            <a:r>
              <a:rPr lang="en-US" sz="1600" b="0" dirty="0">
                <a:latin typeface="CMU Bright Oblique"/>
                <a:cs typeface="CMU Bright Oblique"/>
              </a:rPr>
              <a:t>“tired”</a:t>
            </a:r>
          </a:p>
        </p:txBody>
      </p:sp>
      <p:sp>
        <p:nvSpPr>
          <p:cNvPr id="14" name="TextBox 13">
            <a:extLst>
              <a:ext uri="{FF2B5EF4-FFF2-40B4-BE49-F238E27FC236}">
                <a16:creationId xmlns:a16="http://schemas.microsoft.com/office/drawing/2014/main" id="{04B64C6C-E656-64E6-9A55-8627EC8FB37B}"/>
              </a:ext>
            </a:extLst>
          </p:cNvPr>
          <p:cNvSpPr txBox="1"/>
          <p:nvPr/>
        </p:nvSpPr>
        <p:spPr>
          <a:xfrm>
            <a:off x="1245615"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15" name="TextBox 14">
            <a:extLst>
              <a:ext uri="{FF2B5EF4-FFF2-40B4-BE49-F238E27FC236}">
                <a16:creationId xmlns:a16="http://schemas.microsoft.com/office/drawing/2014/main" id="{05EFBB3F-11D1-D6AA-5381-98AD105C29E6}"/>
              </a:ext>
            </a:extLst>
          </p:cNvPr>
          <p:cNvSpPr txBox="1"/>
          <p:nvPr/>
        </p:nvSpPr>
        <p:spPr>
          <a:xfrm>
            <a:off x="2713177"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16" name="Rectangle 15">
            <a:extLst>
              <a:ext uri="{FF2B5EF4-FFF2-40B4-BE49-F238E27FC236}">
                <a16:creationId xmlns:a16="http://schemas.microsoft.com/office/drawing/2014/main" id="{31D07F88-4E33-A152-25FE-1D471317B143}"/>
              </a:ext>
            </a:extLst>
          </p:cNvPr>
          <p:cNvSpPr/>
          <p:nvPr/>
        </p:nvSpPr>
        <p:spPr>
          <a:xfrm>
            <a:off x="798285"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17" name="Straight Arrow Connector 16">
            <a:extLst>
              <a:ext uri="{FF2B5EF4-FFF2-40B4-BE49-F238E27FC236}">
                <a16:creationId xmlns:a16="http://schemas.microsoft.com/office/drawing/2014/main" id="{A0043CDA-CF0C-1A73-89C6-18525DE8A458}"/>
              </a:ext>
            </a:extLst>
          </p:cNvPr>
          <p:cNvCxnSpPr>
            <a:cxnSpLocks/>
            <a:stCxn id="16" idx="0"/>
            <a:endCxn id="12" idx="2"/>
          </p:cNvCxnSpPr>
          <p:nvPr/>
        </p:nvCxnSpPr>
        <p:spPr>
          <a:xfrm flipH="1" flipV="1">
            <a:off x="1286276" y="2318690"/>
            <a:ext cx="306"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AC91592D-47B1-82D2-7828-6E9EB0B13C97}"/>
              </a:ext>
            </a:extLst>
          </p:cNvPr>
          <p:cNvSpPr/>
          <p:nvPr/>
        </p:nvSpPr>
        <p:spPr>
          <a:xfrm>
            <a:off x="2259062"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19" name="Straight Arrow Connector 18">
            <a:extLst>
              <a:ext uri="{FF2B5EF4-FFF2-40B4-BE49-F238E27FC236}">
                <a16:creationId xmlns:a16="http://schemas.microsoft.com/office/drawing/2014/main" id="{287D0AF6-1ED7-BFAA-392C-AF7A27825465}"/>
              </a:ext>
            </a:extLst>
          </p:cNvPr>
          <p:cNvCxnSpPr>
            <a:cxnSpLocks/>
            <a:stCxn id="18" idx="0"/>
            <a:endCxn id="13" idx="2"/>
          </p:cNvCxnSpPr>
          <p:nvPr/>
        </p:nvCxnSpPr>
        <p:spPr>
          <a:xfrm flipV="1">
            <a:off x="2747359" y="2318690"/>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83F2A2A-9ED1-6876-5E43-814A3DF42EAE}"/>
              </a:ext>
            </a:extLst>
          </p:cNvPr>
          <p:cNvSpPr/>
          <p:nvPr/>
        </p:nvSpPr>
        <p:spPr>
          <a:xfrm>
            <a:off x="6680586" y="357609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21" name="TextBox 20">
            <a:extLst>
              <a:ext uri="{FF2B5EF4-FFF2-40B4-BE49-F238E27FC236}">
                <a16:creationId xmlns:a16="http://schemas.microsoft.com/office/drawing/2014/main" id="{065732E5-4589-C1EF-58F7-5FA8BC41241E}"/>
              </a:ext>
            </a:extLst>
          </p:cNvPr>
          <p:cNvSpPr txBox="1"/>
          <p:nvPr/>
        </p:nvSpPr>
        <p:spPr>
          <a:xfrm>
            <a:off x="6771787" y="1977148"/>
            <a:ext cx="787588" cy="338554"/>
          </a:xfrm>
          <a:prstGeom prst="rect">
            <a:avLst/>
          </a:prstGeom>
          <a:noFill/>
        </p:spPr>
        <p:txBody>
          <a:bodyPr wrap="none" rtlCol="0">
            <a:spAutoFit/>
          </a:bodyPr>
          <a:lstStyle/>
          <a:p>
            <a:pPr algn="ctr"/>
            <a:r>
              <a:rPr lang="en-US" sz="1600" b="0" dirty="0">
                <a:latin typeface="CMU Bright Oblique"/>
                <a:cs typeface="CMU Bright Oblique"/>
              </a:rPr>
              <a:t>“went”</a:t>
            </a:r>
          </a:p>
        </p:txBody>
      </p:sp>
      <p:sp>
        <p:nvSpPr>
          <p:cNvPr id="22" name="TextBox 21">
            <a:extLst>
              <a:ext uri="{FF2B5EF4-FFF2-40B4-BE49-F238E27FC236}">
                <a16:creationId xmlns:a16="http://schemas.microsoft.com/office/drawing/2014/main" id="{97F0A2C7-430C-F11C-8FE7-8DFF808D1052}"/>
              </a:ext>
            </a:extLst>
          </p:cNvPr>
          <p:cNvSpPr txBox="1"/>
          <p:nvPr/>
        </p:nvSpPr>
        <p:spPr>
          <a:xfrm>
            <a:off x="7131398" y="323811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23" name="Rectangle 22">
            <a:extLst>
              <a:ext uri="{FF2B5EF4-FFF2-40B4-BE49-F238E27FC236}">
                <a16:creationId xmlns:a16="http://schemas.microsoft.com/office/drawing/2014/main" id="{B0301DE4-70C8-5F45-0EC1-34879F4AE2E5}"/>
              </a:ext>
            </a:extLst>
          </p:cNvPr>
          <p:cNvSpPr/>
          <p:nvPr/>
        </p:nvSpPr>
        <p:spPr>
          <a:xfrm>
            <a:off x="6677284" y="275578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4" name="Straight Arrow Connector 23">
            <a:extLst>
              <a:ext uri="{FF2B5EF4-FFF2-40B4-BE49-F238E27FC236}">
                <a16:creationId xmlns:a16="http://schemas.microsoft.com/office/drawing/2014/main" id="{9D0D519E-26ED-E31F-0098-FCA8E4B70C5B}"/>
              </a:ext>
            </a:extLst>
          </p:cNvPr>
          <p:cNvCxnSpPr>
            <a:cxnSpLocks/>
            <a:stCxn id="23" idx="0"/>
            <a:endCxn id="21" idx="2"/>
          </p:cNvCxnSpPr>
          <p:nvPr/>
        </p:nvCxnSpPr>
        <p:spPr>
          <a:xfrm flipV="1">
            <a:off x="7165581" y="2315702"/>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997DCAA-6D6B-95E9-B4CA-AF92A5BB5B2A}"/>
              </a:ext>
            </a:extLst>
          </p:cNvPr>
          <p:cNvCxnSpPr/>
          <p:nvPr/>
        </p:nvCxnSpPr>
        <p:spPr>
          <a:xfrm>
            <a:off x="6189795" y="376343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0C1B930-3DC3-70A7-D4FF-1B681DB682F3}"/>
              </a:ext>
            </a:extLst>
          </p:cNvPr>
          <p:cNvCxnSpPr/>
          <p:nvPr/>
        </p:nvCxnSpPr>
        <p:spPr>
          <a:xfrm flipV="1">
            <a:off x="7165579" y="31850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1A3222B-266E-E3A5-1202-7BAC994E56D1}"/>
              </a:ext>
            </a:extLst>
          </p:cNvPr>
          <p:cNvSpPr txBox="1"/>
          <p:nvPr/>
        </p:nvSpPr>
        <p:spPr>
          <a:xfrm>
            <a:off x="6268048" y="380626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28" name="Straight Arrow Connector 27">
            <a:extLst>
              <a:ext uri="{FF2B5EF4-FFF2-40B4-BE49-F238E27FC236}">
                <a16:creationId xmlns:a16="http://schemas.microsoft.com/office/drawing/2014/main" id="{4AB14706-B34B-6805-9C61-E7F44CD74821}"/>
              </a:ext>
            </a:extLst>
          </p:cNvPr>
          <p:cNvCxnSpPr/>
          <p:nvPr/>
        </p:nvCxnSpPr>
        <p:spPr>
          <a:xfrm flipV="1">
            <a:off x="1286272" y="39521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613E582-570C-5F96-6A72-4A711F4FABD5}"/>
              </a:ext>
            </a:extLst>
          </p:cNvPr>
          <p:cNvCxnSpPr/>
          <p:nvPr/>
        </p:nvCxnSpPr>
        <p:spPr>
          <a:xfrm flipV="1">
            <a:off x="2753834" y="39537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5549698-14C3-C146-4B74-D4B6C1BAE1BC}"/>
              </a:ext>
            </a:extLst>
          </p:cNvPr>
          <p:cNvCxnSpPr/>
          <p:nvPr/>
        </p:nvCxnSpPr>
        <p:spPr>
          <a:xfrm flipV="1">
            <a:off x="7172056" y="394913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3CABBB0-132E-4F1E-75EB-8C7D0C1E2DE3}"/>
              </a:ext>
            </a:extLst>
          </p:cNvPr>
          <p:cNvSpPr txBox="1"/>
          <p:nvPr/>
        </p:nvSpPr>
        <p:spPr>
          <a:xfrm>
            <a:off x="2291211" y="4334796"/>
            <a:ext cx="9252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“feeling”</a:t>
            </a:r>
          </a:p>
        </p:txBody>
      </p:sp>
      <p:sp>
        <p:nvSpPr>
          <p:cNvPr id="32" name="TextBox 31">
            <a:extLst>
              <a:ext uri="{FF2B5EF4-FFF2-40B4-BE49-F238E27FC236}">
                <a16:creationId xmlns:a16="http://schemas.microsoft.com/office/drawing/2014/main" id="{19FBC726-B2D6-27D8-1522-4C6D6FF6AC39}"/>
              </a:ext>
            </a:extLst>
          </p:cNvPr>
          <p:cNvSpPr txBox="1"/>
          <p:nvPr/>
        </p:nvSpPr>
        <p:spPr>
          <a:xfrm>
            <a:off x="6961036" y="4290346"/>
            <a:ext cx="409087"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dirty="0">
                <a:solidFill>
                  <a:srgbClr val="521B93"/>
                </a:solidFill>
                <a:latin typeface="CMU Bright Oblique"/>
                <a:cs typeface="CMU Bright Oblique"/>
              </a:rPr>
              <a:t>I</a:t>
            </a:r>
            <a:r>
              <a:rPr lang="en-US" sz="1600" b="0" dirty="0">
                <a:solidFill>
                  <a:srgbClr val="521B93"/>
                </a:solidFill>
                <a:latin typeface="CMU Bright Oblique"/>
                <a:cs typeface="CMU Bright Oblique"/>
              </a:rPr>
              <a:t>”</a:t>
            </a:r>
          </a:p>
        </p:txBody>
      </p:sp>
      <p:sp>
        <p:nvSpPr>
          <p:cNvPr id="33" name="Rectangle 32">
            <a:extLst>
              <a:ext uri="{FF2B5EF4-FFF2-40B4-BE49-F238E27FC236}">
                <a16:creationId xmlns:a16="http://schemas.microsoft.com/office/drawing/2014/main" id="{B7DE3AF1-38E4-25AC-319E-E1CDEBC92A9C}"/>
              </a:ext>
            </a:extLst>
          </p:cNvPr>
          <p:cNvSpPr/>
          <p:nvPr/>
        </p:nvSpPr>
        <p:spPr>
          <a:xfrm>
            <a:off x="3726404" y="3572897"/>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34" name="Straight Arrow Connector 33">
            <a:extLst>
              <a:ext uri="{FF2B5EF4-FFF2-40B4-BE49-F238E27FC236}">
                <a16:creationId xmlns:a16="http://schemas.microsoft.com/office/drawing/2014/main" id="{2DF1AAB6-6EDC-10CA-08BD-D11DF4FECD05}"/>
              </a:ext>
            </a:extLst>
          </p:cNvPr>
          <p:cNvCxnSpPr/>
          <p:nvPr/>
        </p:nvCxnSpPr>
        <p:spPr>
          <a:xfrm>
            <a:off x="4702995" y="3762017"/>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F87FA45-A81E-EE47-0955-91BE2C1DE6EA}"/>
              </a:ext>
            </a:extLst>
          </p:cNvPr>
          <p:cNvSpPr txBox="1"/>
          <p:nvPr/>
        </p:nvSpPr>
        <p:spPr>
          <a:xfrm>
            <a:off x="4755914" y="380993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36" name="Straight Arrow Connector 35">
            <a:extLst>
              <a:ext uri="{FF2B5EF4-FFF2-40B4-BE49-F238E27FC236}">
                <a16:creationId xmlns:a16="http://schemas.microsoft.com/office/drawing/2014/main" id="{51F5EE2A-1F31-A2D2-53A3-9A29AD121EFA}"/>
              </a:ext>
            </a:extLst>
          </p:cNvPr>
          <p:cNvCxnSpPr/>
          <p:nvPr/>
        </p:nvCxnSpPr>
        <p:spPr>
          <a:xfrm flipV="1">
            <a:off x="4211397" y="318350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D8D4E79-7455-946F-EC51-8CCD0D7D0F92}"/>
              </a:ext>
            </a:extLst>
          </p:cNvPr>
          <p:cNvSpPr txBox="1"/>
          <p:nvPr/>
        </p:nvSpPr>
        <p:spPr>
          <a:xfrm>
            <a:off x="3940264" y="1973949"/>
            <a:ext cx="542264" cy="338554"/>
          </a:xfrm>
          <a:prstGeom prst="rect">
            <a:avLst/>
          </a:prstGeom>
          <a:noFill/>
        </p:spPr>
        <p:txBody>
          <a:bodyPr wrap="none" rtlCol="0">
            <a:spAutoFit/>
          </a:bodyPr>
          <a:lstStyle/>
          <a:p>
            <a:pPr algn="ctr"/>
            <a:r>
              <a:rPr lang="en-US" sz="1600" b="0" dirty="0">
                <a:latin typeface="CMU Bright Oblique"/>
                <a:cs typeface="CMU Bright Oblique"/>
              </a:rPr>
              <a:t>“so”</a:t>
            </a:r>
          </a:p>
        </p:txBody>
      </p:sp>
      <p:sp>
        <p:nvSpPr>
          <p:cNvPr id="38" name="TextBox 37">
            <a:extLst>
              <a:ext uri="{FF2B5EF4-FFF2-40B4-BE49-F238E27FC236}">
                <a16:creationId xmlns:a16="http://schemas.microsoft.com/office/drawing/2014/main" id="{589099CC-AAA5-93E1-CBA1-F1FD74392843}"/>
              </a:ext>
            </a:extLst>
          </p:cNvPr>
          <p:cNvSpPr txBox="1"/>
          <p:nvPr/>
        </p:nvSpPr>
        <p:spPr>
          <a:xfrm>
            <a:off x="4177216" y="3234920"/>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39" name="Rectangle 38">
            <a:extLst>
              <a:ext uri="{FF2B5EF4-FFF2-40B4-BE49-F238E27FC236}">
                <a16:creationId xmlns:a16="http://schemas.microsoft.com/office/drawing/2014/main" id="{65B1C1B2-097C-EB68-FF17-EF7CF58A817F}"/>
              </a:ext>
            </a:extLst>
          </p:cNvPr>
          <p:cNvSpPr/>
          <p:nvPr/>
        </p:nvSpPr>
        <p:spPr>
          <a:xfrm>
            <a:off x="3723101" y="2752590"/>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0" name="Straight Arrow Connector 39">
            <a:extLst>
              <a:ext uri="{FF2B5EF4-FFF2-40B4-BE49-F238E27FC236}">
                <a16:creationId xmlns:a16="http://schemas.microsoft.com/office/drawing/2014/main" id="{1AA46ABC-37C8-E446-4B91-C9D576271497}"/>
              </a:ext>
            </a:extLst>
          </p:cNvPr>
          <p:cNvCxnSpPr>
            <a:cxnSpLocks/>
            <a:stCxn id="39" idx="0"/>
            <a:endCxn id="37" idx="2"/>
          </p:cNvCxnSpPr>
          <p:nvPr/>
        </p:nvCxnSpPr>
        <p:spPr>
          <a:xfrm flipH="1" flipV="1">
            <a:off x="4211396" y="2312503"/>
            <a:ext cx="2"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5E887D6-4171-304D-E54A-D49686D59DDA}"/>
              </a:ext>
            </a:extLst>
          </p:cNvPr>
          <p:cNvCxnSpPr/>
          <p:nvPr/>
        </p:nvCxnSpPr>
        <p:spPr>
          <a:xfrm flipV="1">
            <a:off x="4217873" y="39475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2D75C96-DD59-6037-233C-8473B300FF2C}"/>
              </a:ext>
            </a:extLst>
          </p:cNvPr>
          <p:cNvSpPr txBox="1"/>
          <p:nvPr/>
        </p:nvSpPr>
        <p:spPr>
          <a:xfrm>
            <a:off x="3841554" y="4328609"/>
            <a:ext cx="75264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“tired”</a:t>
            </a:r>
          </a:p>
        </p:txBody>
      </p:sp>
      <p:sp>
        <p:nvSpPr>
          <p:cNvPr id="43" name="Rectangle 42">
            <a:extLst>
              <a:ext uri="{FF2B5EF4-FFF2-40B4-BE49-F238E27FC236}">
                <a16:creationId xmlns:a16="http://schemas.microsoft.com/office/drawing/2014/main" id="{B527A922-DF89-502C-2E97-4B9C8C3E5EE4}"/>
              </a:ext>
            </a:extLst>
          </p:cNvPr>
          <p:cNvSpPr/>
          <p:nvPr/>
        </p:nvSpPr>
        <p:spPr>
          <a:xfrm>
            <a:off x="5210288" y="356971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44" name="Straight Arrow Connector 43">
            <a:extLst>
              <a:ext uri="{FF2B5EF4-FFF2-40B4-BE49-F238E27FC236}">
                <a16:creationId xmlns:a16="http://schemas.microsoft.com/office/drawing/2014/main" id="{090A78C9-7649-A11C-8143-02713DD3D561}"/>
              </a:ext>
            </a:extLst>
          </p:cNvPr>
          <p:cNvCxnSpPr/>
          <p:nvPr/>
        </p:nvCxnSpPr>
        <p:spPr>
          <a:xfrm flipV="1">
            <a:off x="5695281" y="318031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D284745-46AF-3EC4-9A3C-CF3656776EE4}"/>
              </a:ext>
            </a:extLst>
          </p:cNvPr>
          <p:cNvSpPr txBox="1"/>
          <p:nvPr/>
        </p:nvSpPr>
        <p:spPr>
          <a:xfrm>
            <a:off x="5490737" y="1970768"/>
            <a:ext cx="409086" cy="338554"/>
          </a:xfrm>
          <a:prstGeom prst="rect">
            <a:avLst/>
          </a:prstGeom>
          <a:noFill/>
        </p:spPr>
        <p:txBody>
          <a:bodyPr wrap="none" rtlCol="0">
            <a:spAutoFit/>
          </a:bodyPr>
          <a:lstStyle/>
          <a:p>
            <a:pPr algn="ctr"/>
            <a:r>
              <a:rPr lang="en-US" sz="1600" b="0" dirty="0">
                <a:latin typeface="CMU Bright Oblique"/>
                <a:cs typeface="CMU Bright Oblique"/>
              </a:rPr>
              <a:t>“I”</a:t>
            </a:r>
          </a:p>
        </p:txBody>
      </p:sp>
      <p:sp>
        <p:nvSpPr>
          <p:cNvPr id="46" name="TextBox 45">
            <a:extLst>
              <a:ext uri="{FF2B5EF4-FFF2-40B4-BE49-F238E27FC236}">
                <a16:creationId xmlns:a16="http://schemas.microsoft.com/office/drawing/2014/main" id="{978C2D9B-6D9E-030B-431E-D6D3F0A9696D}"/>
              </a:ext>
            </a:extLst>
          </p:cNvPr>
          <p:cNvSpPr txBox="1"/>
          <p:nvPr/>
        </p:nvSpPr>
        <p:spPr>
          <a:xfrm>
            <a:off x="5661100" y="323173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47" name="Rectangle 46">
            <a:extLst>
              <a:ext uri="{FF2B5EF4-FFF2-40B4-BE49-F238E27FC236}">
                <a16:creationId xmlns:a16="http://schemas.microsoft.com/office/drawing/2014/main" id="{1371AD6C-FC4A-65A1-7F7B-F9F4794FA5F7}"/>
              </a:ext>
            </a:extLst>
          </p:cNvPr>
          <p:cNvSpPr/>
          <p:nvPr/>
        </p:nvSpPr>
        <p:spPr>
          <a:xfrm>
            <a:off x="5206985" y="274940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8" name="Straight Arrow Connector 47">
            <a:extLst>
              <a:ext uri="{FF2B5EF4-FFF2-40B4-BE49-F238E27FC236}">
                <a16:creationId xmlns:a16="http://schemas.microsoft.com/office/drawing/2014/main" id="{7BE1E753-4C16-4946-2BDF-D5863CEF71DF}"/>
              </a:ext>
            </a:extLst>
          </p:cNvPr>
          <p:cNvCxnSpPr>
            <a:cxnSpLocks/>
            <a:stCxn id="47" idx="0"/>
            <a:endCxn id="45" idx="2"/>
          </p:cNvCxnSpPr>
          <p:nvPr/>
        </p:nvCxnSpPr>
        <p:spPr>
          <a:xfrm flipH="1" flipV="1">
            <a:off x="5695280" y="2309322"/>
            <a:ext cx="2"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3AA4E1F-6A3C-75CD-C87F-3BECDF4F7EBA}"/>
              </a:ext>
            </a:extLst>
          </p:cNvPr>
          <p:cNvCxnSpPr/>
          <p:nvPr/>
        </p:nvCxnSpPr>
        <p:spPr>
          <a:xfrm flipV="1">
            <a:off x="5701757" y="3944356"/>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D376758B-DD4F-2903-E042-DB1388092AA9}"/>
              </a:ext>
            </a:extLst>
          </p:cNvPr>
          <p:cNvSpPr txBox="1"/>
          <p:nvPr/>
        </p:nvSpPr>
        <p:spPr>
          <a:xfrm>
            <a:off x="5430625" y="4325428"/>
            <a:ext cx="54226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“so”</a:t>
            </a:r>
          </a:p>
        </p:txBody>
      </p:sp>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cxnSp>
        <p:nvCxnSpPr>
          <p:cNvPr id="52" name="Straight Arrow Connector 51">
            <a:extLst>
              <a:ext uri="{FF2B5EF4-FFF2-40B4-BE49-F238E27FC236}">
                <a16:creationId xmlns:a16="http://schemas.microsoft.com/office/drawing/2014/main" id="{B0FAA608-2F0B-78F2-B256-120C0097F7CD}"/>
              </a:ext>
            </a:extLst>
          </p:cNvPr>
          <p:cNvCxnSpPr/>
          <p:nvPr/>
        </p:nvCxnSpPr>
        <p:spPr>
          <a:xfrm>
            <a:off x="7656285" y="375856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E4C5C56E-A7E1-4C8A-5634-F802895FC394}"/>
              </a:ext>
            </a:extLst>
          </p:cNvPr>
          <p:cNvSpPr txBox="1"/>
          <p:nvPr/>
        </p:nvSpPr>
        <p:spPr>
          <a:xfrm>
            <a:off x="7734538" y="3801396"/>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54" name="Rectangle 53">
            <a:extLst>
              <a:ext uri="{FF2B5EF4-FFF2-40B4-BE49-F238E27FC236}">
                <a16:creationId xmlns:a16="http://schemas.microsoft.com/office/drawing/2014/main" id="{17D4D962-1A2E-9A3E-20EA-E29C0184B3EF}"/>
              </a:ext>
            </a:extLst>
          </p:cNvPr>
          <p:cNvSpPr/>
          <p:nvPr/>
        </p:nvSpPr>
        <p:spPr>
          <a:xfrm>
            <a:off x="8154058" y="357779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55" name="TextBox 54">
            <a:extLst>
              <a:ext uri="{FF2B5EF4-FFF2-40B4-BE49-F238E27FC236}">
                <a16:creationId xmlns:a16="http://schemas.microsoft.com/office/drawing/2014/main" id="{155C6AD5-F50C-12E9-6DDC-2B0AD8A169D4}"/>
              </a:ext>
            </a:extLst>
          </p:cNvPr>
          <p:cNvSpPr txBox="1"/>
          <p:nvPr/>
        </p:nvSpPr>
        <p:spPr>
          <a:xfrm>
            <a:off x="8372184" y="1978848"/>
            <a:ext cx="533737" cy="338554"/>
          </a:xfrm>
          <a:prstGeom prst="rect">
            <a:avLst/>
          </a:prstGeom>
          <a:noFill/>
        </p:spPr>
        <p:txBody>
          <a:bodyPr wrap="none" rtlCol="0">
            <a:spAutoFit/>
          </a:bodyPr>
          <a:lstStyle/>
          <a:p>
            <a:pPr algn="ctr"/>
            <a:r>
              <a:rPr lang="en-US" sz="1600" b="0" dirty="0">
                <a:latin typeface="CMU Bright Oblique"/>
                <a:cs typeface="CMU Bright Oblique"/>
              </a:rPr>
              <a:t>“to”</a:t>
            </a:r>
          </a:p>
        </p:txBody>
      </p:sp>
      <p:sp>
        <p:nvSpPr>
          <p:cNvPr id="56" name="TextBox 55">
            <a:extLst>
              <a:ext uri="{FF2B5EF4-FFF2-40B4-BE49-F238E27FC236}">
                <a16:creationId xmlns:a16="http://schemas.microsoft.com/office/drawing/2014/main" id="{20DD0965-5B37-C63F-9A38-AD1CABDFD258}"/>
              </a:ext>
            </a:extLst>
          </p:cNvPr>
          <p:cNvSpPr txBox="1"/>
          <p:nvPr/>
        </p:nvSpPr>
        <p:spPr>
          <a:xfrm>
            <a:off x="8604870" y="323981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aseline="-25000" dirty="0">
                <a:latin typeface="CMU Bright Oblique"/>
                <a:cs typeface="CMU Bright Oblique"/>
              </a:rPr>
              <a:t>6</a:t>
            </a:r>
            <a:endParaRPr lang="en-US" sz="1600" b="0" dirty="0">
              <a:latin typeface="CMU Bright Oblique"/>
              <a:cs typeface="CMU Bright Oblique"/>
            </a:endParaRPr>
          </a:p>
        </p:txBody>
      </p:sp>
      <p:sp>
        <p:nvSpPr>
          <p:cNvPr id="57" name="Rectangle 56">
            <a:extLst>
              <a:ext uri="{FF2B5EF4-FFF2-40B4-BE49-F238E27FC236}">
                <a16:creationId xmlns:a16="http://schemas.microsoft.com/office/drawing/2014/main" id="{0954D8CB-1071-38D8-8339-D66391F2473B}"/>
              </a:ext>
            </a:extLst>
          </p:cNvPr>
          <p:cNvSpPr/>
          <p:nvPr/>
        </p:nvSpPr>
        <p:spPr>
          <a:xfrm>
            <a:off x="8150756" y="275748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58" name="Straight Arrow Connector 57">
            <a:extLst>
              <a:ext uri="{FF2B5EF4-FFF2-40B4-BE49-F238E27FC236}">
                <a16:creationId xmlns:a16="http://schemas.microsoft.com/office/drawing/2014/main" id="{62EC0679-D56C-A0ED-AD5E-F1D5FE0F3E2A}"/>
              </a:ext>
            </a:extLst>
          </p:cNvPr>
          <p:cNvCxnSpPr>
            <a:cxnSpLocks/>
            <a:stCxn id="57" idx="0"/>
            <a:endCxn id="55" idx="2"/>
          </p:cNvCxnSpPr>
          <p:nvPr/>
        </p:nvCxnSpPr>
        <p:spPr>
          <a:xfrm flipV="1">
            <a:off x="8639053" y="2317402"/>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CB3F0BFB-1C1D-0763-58CB-CAC91DD3D27E}"/>
              </a:ext>
            </a:extLst>
          </p:cNvPr>
          <p:cNvCxnSpPr/>
          <p:nvPr/>
        </p:nvCxnSpPr>
        <p:spPr>
          <a:xfrm flipV="1">
            <a:off x="8639051" y="31867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61EB32AE-79DD-AFE2-8587-E9A19A9E4F95}"/>
              </a:ext>
            </a:extLst>
          </p:cNvPr>
          <p:cNvCxnSpPr/>
          <p:nvPr/>
        </p:nvCxnSpPr>
        <p:spPr>
          <a:xfrm flipV="1">
            <a:off x="8645528" y="395083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B47973E5-62E6-0228-A246-B2C12424CE62}"/>
              </a:ext>
            </a:extLst>
          </p:cNvPr>
          <p:cNvSpPr txBox="1"/>
          <p:nvPr/>
        </p:nvSpPr>
        <p:spPr>
          <a:xfrm>
            <a:off x="8245258" y="4292046"/>
            <a:ext cx="787588"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dirty="0">
                <a:solidFill>
                  <a:srgbClr val="521B93"/>
                </a:solidFill>
                <a:latin typeface="CMU Bright Oblique"/>
                <a:cs typeface="CMU Bright Oblique"/>
              </a:rPr>
              <a:t>went</a:t>
            </a:r>
            <a:r>
              <a:rPr lang="en-US" sz="1600" b="0" dirty="0">
                <a:solidFill>
                  <a:srgbClr val="521B93"/>
                </a:solidFill>
                <a:latin typeface="CMU Bright Oblique"/>
                <a:cs typeface="CMU Bright Oblique"/>
              </a:rPr>
              <a:t>”</a:t>
            </a:r>
          </a:p>
        </p:txBody>
      </p:sp>
      <p:cxnSp>
        <p:nvCxnSpPr>
          <p:cNvPr id="62" name="Straight Arrow Connector 61">
            <a:extLst>
              <a:ext uri="{FF2B5EF4-FFF2-40B4-BE49-F238E27FC236}">
                <a16:creationId xmlns:a16="http://schemas.microsoft.com/office/drawing/2014/main" id="{11B01A29-0380-9B74-E01A-E310EB79550C}"/>
              </a:ext>
            </a:extLst>
          </p:cNvPr>
          <p:cNvCxnSpPr/>
          <p:nvPr/>
        </p:nvCxnSpPr>
        <p:spPr>
          <a:xfrm>
            <a:off x="9129757" y="376026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4D331F43-6F36-ED3B-FA29-399558B4AF43}"/>
              </a:ext>
            </a:extLst>
          </p:cNvPr>
          <p:cNvSpPr txBox="1"/>
          <p:nvPr/>
        </p:nvSpPr>
        <p:spPr>
          <a:xfrm>
            <a:off x="9208010" y="3803096"/>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6</a:t>
            </a:r>
          </a:p>
        </p:txBody>
      </p:sp>
      <p:sp>
        <p:nvSpPr>
          <p:cNvPr id="64" name="Rectangle 63">
            <a:extLst>
              <a:ext uri="{FF2B5EF4-FFF2-40B4-BE49-F238E27FC236}">
                <a16:creationId xmlns:a16="http://schemas.microsoft.com/office/drawing/2014/main" id="{918B0F43-5268-6C0E-94C9-180D71D48B66}"/>
              </a:ext>
            </a:extLst>
          </p:cNvPr>
          <p:cNvSpPr/>
          <p:nvPr/>
        </p:nvSpPr>
        <p:spPr>
          <a:xfrm>
            <a:off x="9598630" y="356971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65" name="TextBox 64">
            <a:extLst>
              <a:ext uri="{FF2B5EF4-FFF2-40B4-BE49-F238E27FC236}">
                <a16:creationId xmlns:a16="http://schemas.microsoft.com/office/drawing/2014/main" id="{B7BD4443-961D-E617-7F48-AD58359365AF}"/>
              </a:ext>
            </a:extLst>
          </p:cNvPr>
          <p:cNvSpPr txBox="1"/>
          <p:nvPr/>
        </p:nvSpPr>
        <p:spPr>
          <a:xfrm>
            <a:off x="9687459" y="1970768"/>
            <a:ext cx="792333" cy="338554"/>
          </a:xfrm>
          <a:prstGeom prst="rect">
            <a:avLst/>
          </a:prstGeom>
          <a:noFill/>
        </p:spPr>
        <p:txBody>
          <a:bodyPr wrap="none" rtlCol="0">
            <a:spAutoFit/>
          </a:bodyPr>
          <a:lstStyle/>
          <a:p>
            <a:pPr algn="ctr"/>
            <a:r>
              <a:rPr lang="en-US" sz="1600" b="0" dirty="0">
                <a:latin typeface="CMU Bright Oblique"/>
                <a:cs typeface="CMU Bright Oblique"/>
              </a:rPr>
              <a:t>“sleep”</a:t>
            </a:r>
          </a:p>
        </p:txBody>
      </p:sp>
      <p:sp>
        <p:nvSpPr>
          <p:cNvPr id="66" name="TextBox 65">
            <a:extLst>
              <a:ext uri="{FF2B5EF4-FFF2-40B4-BE49-F238E27FC236}">
                <a16:creationId xmlns:a16="http://schemas.microsoft.com/office/drawing/2014/main" id="{32FA88D9-A735-A6AB-BDD3-EDF829CCC5BD}"/>
              </a:ext>
            </a:extLst>
          </p:cNvPr>
          <p:cNvSpPr txBox="1"/>
          <p:nvPr/>
        </p:nvSpPr>
        <p:spPr>
          <a:xfrm>
            <a:off x="10049442" y="3231739"/>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7</a:t>
            </a:r>
          </a:p>
        </p:txBody>
      </p:sp>
      <p:cxnSp>
        <p:nvCxnSpPr>
          <p:cNvPr id="67" name="Straight Arrow Connector 66">
            <a:extLst>
              <a:ext uri="{FF2B5EF4-FFF2-40B4-BE49-F238E27FC236}">
                <a16:creationId xmlns:a16="http://schemas.microsoft.com/office/drawing/2014/main" id="{336F5102-E63C-EF05-4AE5-A7D9BDD03805}"/>
              </a:ext>
            </a:extLst>
          </p:cNvPr>
          <p:cNvCxnSpPr>
            <a:cxnSpLocks/>
            <a:endCxn id="65" idx="2"/>
          </p:cNvCxnSpPr>
          <p:nvPr/>
        </p:nvCxnSpPr>
        <p:spPr>
          <a:xfrm flipV="1">
            <a:off x="10083625" y="230932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ED99272E-FE44-228B-6B03-8ECBEBC17F39}"/>
              </a:ext>
            </a:extLst>
          </p:cNvPr>
          <p:cNvCxnSpPr/>
          <p:nvPr/>
        </p:nvCxnSpPr>
        <p:spPr>
          <a:xfrm flipV="1">
            <a:off x="10083623" y="317871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588C9D2-C9C3-BBB1-281E-9A5BFDC9C53C}"/>
              </a:ext>
            </a:extLst>
          </p:cNvPr>
          <p:cNvCxnSpPr/>
          <p:nvPr/>
        </p:nvCxnSpPr>
        <p:spPr>
          <a:xfrm flipV="1">
            <a:off x="10090100" y="394275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6462876A-DCAE-2FFD-A3C2-B17DE4B62852}"/>
              </a:ext>
            </a:extLst>
          </p:cNvPr>
          <p:cNvSpPr txBox="1"/>
          <p:nvPr/>
        </p:nvSpPr>
        <p:spPr>
          <a:xfrm>
            <a:off x="9816755" y="4283966"/>
            <a:ext cx="533737"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dirty="0">
                <a:solidFill>
                  <a:srgbClr val="521B93"/>
                </a:solidFill>
                <a:latin typeface="CMU Bright Oblique"/>
                <a:cs typeface="CMU Bright Oblique"/>
              </a:rPr>
              <a:t>to</a:t>
            </a:r>
            <a:r>
              <a:rPr lang="en-US" sz="1600" b="0" dirty="0">
                <a:solidFill>
                  <a:srgbClr val="521B93"/>
                </a:solidFill>
                <a:latin typeface="CMU Bright Oblique"/>
                <a:cs typeface="CMU Bright Oblique"/>
              </a:rPr>
              <a:t>”</a:t>
            </a:r>
          </a:p>
        </p:txBody>
      </p:sp>
      <p:cxnSp>
        <p:nvCxnSpPr>
          <p:cNvPr id="71" name="Straight Arrow Connector 70">
            <a:extLst>
              <a:ext uri="{FF2B5EF4-FFF2-40B4-BE49-F238E27FC236}">
                <a16:creationId xmlns:a16="http://schemas.microsoft.com/office/drawing/2014/main" id="{6132B1A9-C14C-60EF-4F08-764912E6D2AF}"/>
              </a:ext>
            </a:extLst>
          </p:cNvPr>
          <p:cNvCxnSpPr/>
          <p:nvPr/>
        </p:nvCxnSpPr>
        <p:spPr>
          <a:xfrm>
            <a:off x="10574329" y="375218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AA862F0B-1F5E-2818-DC2C-88C02722EE69}"/>
              </a:ext>
            </a:extLst>
          </p:cNvPr>
          <p:cNvSpPr txBox="1"/>
          <p:nvPr/>
        </p:nvSpPr>
        <p:spPr>
          <a:xfrm>
            <a:off x="10652582" y="3795016"/>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7</a:t>
            </a:r>
          </a:p>
        </p:txBody>
      </p:sp>
      <p:sp>
        <p:nvSpPr>
          <p:cNvPr id="73" name="Rectangle 72">
            <a:extLst>
              <a:ext uri="{FF2B5EF4-FFF2-40B4-BE49-F238E27FC236}">
                <a16:creationId xmlns:a16="http://schemas.microsoft.com/office/drawing/2014/main" id="{3FE379F4-227C-D2E4-7AF4-D300D4DDD88A}"/>
              </a:ext>
            </a:extLst>
          </p:cNvPr>
          <p:cNvSpPr/>
          <p:nvPr/>
        </p:nvSpPr>
        <p:spPr>
          <a:xfrm>
            <a:off x="9595326" y="273380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spTree>
    <p:extLst>
      <p:ext uri="{BB962C8B-B14F-4D97-AF65-F5344CB8AC3E}">
        <p14:creationId xmlns:p14="http://schemas.microsoft.com/office/powerpoint/2010/main" val="217459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6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6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6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5"/>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7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12" grpId="0"/>
      <p:bldP spid="13" grpId="0"/>
      <p:bldP spid="14" grpId="0"/>
      <p:bldP spid="15" grpId="0"/>
      <p:bldP spid="16" grpId="0" animBg="1"/>
      <p:bldP spid="18" grpId="0" animBg="1"/>
      <p:bldP spid="20" grpId="0" animBg="1"/>
      <p:bldP spid="21" grpId="0"/>
      <p:bldP spid="22" grpId="0"/>
      <p:bldP spid="23" grpId="0" animBg="1"/>
      <p:bldP spid="27" grpId="0"/>
      <p:bldP spid="31" grpId="0"/>
      <p:bldP spid="32" grpId="0"/>
      <p:bldP spid="33" grpId="0" animBg="1"/>
      <p:bldP spid="35" grpId="0"/>
      <p:bldP spid="37" grpId="0"/>
      <p:bldP spid="38" grpId="0"/>
      <p:bldP spid="39" grpId="0" animBg="1"/>
      <p:bldP spid="42" grpId="0"/>
      <p:bldP spid="43" grpId="0" animBg="1"/>
      <p:bldP spid="45" grpId="0"/>
      <p:bldP spid="46" grpId="0"/>
      <p:bldP spid="47" grpId="0" animBg="1"/>
      <p:bldP spid="50" grpId="0"/>
      <p:bldP spid="51" grpId="0"/>
      <p:bldP spid="53" grpId="0"/>
      <p:bldP spid="54" grpId="0" animBg="1"/>
      <p:bldP spid="55" grpId="0"/>
      <p:bldP spid="56" grpId="0"/>
      <p:bldP spid="57" grpId="0" animBg="1"/>
      <p:bldP spid="61" grpId="0"/>
      <p:bldP spid="63" grpId="0"/>
      <p:bldP spid="64" grpId="0" animBg="1"/>
      <p:bldP spid="65" grpId="0"/>
      <p:bldP spid="66" grpId="0"/>
      <p:bldP spid="70" grpId="0"/>
      <p:bldP spid="72" grpId="0"/>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6F0A-CBF7-7912-AE12-622A8777B074}"/>
              </a:ext>
            </a:extLst>
          </p:cNvPr>
          <p:cNvSpPr>
            <a:spLocks noGrp="1"/>
          </p:cNvSpPr>
          <p:nvPr>
            <p:ph type="title"/>
          </p:nvPr>
        </p:nvSpPr>
        <p:spPr/>
        <p:txBody>
          <a:bodyPr/>
          <a:lstStyle/>
          <a:p>
            <a:r>
              <a:rPr lang="en-US" dirty="0"/>
              <a:t>Rest of Today:	</a:t>
            </a:r>
          </a:p>
        </p:txBody>
      </p:sp>
      <p:sp>
        <p:nvSpPr>
          <p:cNvPr id="3" name="Content Placeholder 2">
            <a:extLst>
              <a:ext uri="{FF2B5EF4-FFF2-40B4-BE49-F238E27FC236}">
                <a16:creationId xmlns:a16="http://schemas.microsoft.com/office/drawing/2014/main" id="{402E33A0-0E0A-5282-1DC4-7E215F19AAA6}"/>
              </a:ext>
            </a:extLst>
          </p:cNvPr>
          <p:cNvSpPr>
            <a:spLocks noGrp="1"/>
          </p:cNvSpPr>
          <p:nvPr>
            <p:ph idx="1"/>
          </p:nvPr>
        </p:nvSpPr>
        <p:spPr/>
        <p:txBody>
          <a:bodyPr>
            <a:normAutofit/>
          </a:bodyPr>
          <a:lstStyle/>
          <a:p>
            <a:r>
              <a:rPr lang="en-US" sz="4000" dirty="0"/>
              <a:t>My perspective on AI/Machine Learning</a:t>
            </a:r>
          </a:p>
          <a:p>
            <a:r>
              <a:rPr lang="en-US" sz="4000" dirty="0"/>
              <a:t>Overview AI/ML/Deep Learning/Reinforcement Learning</a:t>
            </a:r>
          </a:p>
          <a:p>
            <a:r>
              <a:rPr lang="en-US" sz="4000" dirty="0"/>
              <a:t>Neural Networks and what makes Deep Learning Deep</a:t>
            </a:r>
          </a:p>
          <a:p>
            <a:r>
              <a:rPr lang="en-US" sz="4000" dirty="0"/>
              <a:t>Hint at what is “Trustworthy AI”</a:t>
            </a:r>
          </a:p>
        </p:txBody>
      </p:sp>
    </p:spTree>
    <p:extLst>
      <p:ext uri="{BB962C8B-B14F-4D97-AF65-F5344CB8AC3E}">
        <p14:creationId xmlns:p14="http://schemas.microsoft.com/office/powerpoint/2010/main" val="445489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88423-E6A9-B79E-4B59-ECD09A0BBDEB}"/>
              </a:ext>
            </a:extLst>
          </p:cNvPr>
          <p:cNvSpPr/>
          <p:nvPr/>
        </p:nvSpPr>
        <p:spPr>
          <a:xfrm>
            <a:off x="79828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5" name="Rectangle 4">
            <a:extLst>
              <a:ext uri="{FF2B5EF4-FFF2-40B4-BE49-F238E27FC236}">
                <a16:creationId xmlns:a16="http://schemas.microsoft.com/office/drawing/2014/main" id="{46778DEB-5EBE-98B9-D35B-0BBB52199109}"/>
              </a:ext>
            </a:extLst>
          </p:cNvPr>
          <p:cNvSpPr/>
          <p:nvPr/>
        </p:nvSpPr>
        <p:spPr>
          <a:xfrm>
            <a:off x="226236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6" name="Straight Arrow Connector 5">
            <a:extLst>
              <a:ext uri="{FF2B5EF4-FFF2-40B4-BE49-F238E27FC236}">
                <a16:creationId xmlns:a16="http://schemas.microsoft.com/office/drawing/2014/main" id="{5BB565F9-92CE-7665-B692-64EF8395645F}"/>
              </a:ext>
            </a:extLst>
          </p:cNvPr>
          <p:cNvCxnSpPr>
            <a:stCxn id="4" idx="3"/>
            <a:endCxn id="5" idx="1"/>
          </p:cNvCxnSpPr>
          <p:nvPr/>
        </p:nvCxnSpPr>
        <p:spPr>
          <a:xfrm>
            <a:off x="1774877" y="376962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07D9CDD-70A7-FB80-6A94-85D7ED66DE55}"/>
              </a:ext>
            </a:extLst>
          </p:cNvPr>
          <p:cNvSpPr txBox="1"/>
          <p:nvPr/>
        </p:nvSpPr>
        <p:spPr>
          <a:xfrm>
            <a:off x="1831811" y="380626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8" name="Straight Arrow Connector 7">
            <a:extLst>
              <a:ext uri="{FF2B5EF4-FFF2-40B4-BE49-F238E27FC236}">
                <a16:creationId xmlns:a16="http://schemas.microsoft.com/office/drawing/2014/main" id="{1D53C9C8-1663-FE7D-A4D5-F623A820D90F}"/>
              </a:ext>
            </a:extLst>
          </p:cNvPr>
          <p:cNvCxnSpPr/>
          <p:nvPr/>
        </p:nvCxnSpPr>
        <p:spPr>
          <a:xfrm>
            <a:off x="3238956" y="376820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8CE631B-C37F-F96F-FCA1-51620C13E37C}"/>
              </a:ext>
            </a:extLst>
          </p:cNvPr>
          <p:cNvSpPr txBox="1"/>
          <p:nvPr/>
        </p:nvSpPr>
        <p:spPr>
          <a:xfrm>
            <a:off x="3291875" y="3816118"/>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cxnSp>
        <p:nvCxnSpPr>
          <p:cNvPr id="10" name="Straight Arrow Connector 9">
            <a:extLst>
              <a:ext uri="{FF2B5EF4-FFF2-40B4-BE49-F238E27FC236}">
                <a16:creationId xmlns:a16="http://schemas.microsoft.com/office/drawing/2014/main" id="{AA7DB2F6-93C3-12A9-A8DC-CA663D7EDEAB}"/>
              </a:ext>
            </a:extLst>
          </p:cNvPr>
          <p:cNvCxnSpPr/>
          <p:nvPr/>
        </p:nvCxnSpPr>
        <p:spPr>
          <a:xfrm flipV="1">
            <a:off x="1279795" y="31880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3C68C8A-647C-D499-0559-3D5033E1278B}"/>
              </a:ext>
            </a:extLst>
          </p:cNvPr>
          <p:cNvCxnSpPr/>
          <p:nvPr/>
        </p:nvCxnSpPr>
        <p:spPr>
          <a:xfrm flipV="1">
            <a:off x="2747358" y="31896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92C3D8B-2051-51E8-4DB1-08B08BFCB2D8}"/>
              </a:ext>
            </a:extLst>
          </p:cNvPr>
          <p:cNvSpPr txBox="1"/>
          <p:nvPr/>
        </p:nvSpPr>
        <p:spPr>
          <a:xfrm>
            <a:off x="823649" y="1980136"/>
            <a:ext cx="925253" cy="338554"/>
          </a:xfrm>
          <a:prstGeom prst="rect">
            <a:avLst/>
          </a:prstGeom>
          <a:noFill/>
        </p:spPr>
        <p:txBody>
          <a:bodyPr wrap="none" rtlCol="0">
            <a:spAutoFit/>
          </a:bodyPr>
          <a:lstStyle/>
          <a:p>
            <a:pPr algn="ctr"/>
            <a:r>
              <a:rPr lang="en-US" sz="1600" b="0" dirty="0">
                <a:latin typeface="CMU Bright Oblique"/>
                <a:cs typeface="CMU Bright Oblique"/>
              </a:rPr>
              <a:t>“feeling”</a:t>
            </a:r>
          </a:p>
        </p:txBody>
      </p:sp>
      <p:sp>
        <p:nvSpPr>
          <p:cNvPr id="13" name="TextBox 12">
            <a:extLst>
              <a:ext uri="{FF2B5EF4-FFF2-40B4-BE49-F238E27FC236}">
                <a16:creationId xmlns:a16="http://schemas.microsoft.com/office/drawing/2014/main" id="{AA20C050-2E6E-D89E-2D18-521DD239F816}"/>
              </a:ext>
            </a:extLst>
          </p:cNvPr>
          <p:cNvSpPr txBox="1"/>
          <p:nvPr/>
        </p:nvSpPr>
        <p:spPr>
          <a:xfrm>
            <a:off x="2476227" y="1980136"/>
            <a:ext cx="542264" cy="338554"/>
          </a:xfrm>
          <a:prstGeom prst="rect">
            <a:avLst/>
          </a:prstGeom>
          <a:noFill/>
        </p:spPr>
        <p:txBody>
          <a:bodyPr wrap="none" rtlCol="0">
            <a:spAutoFit/>
          </a:bodyPr>
          <a:lstStyle/>
          <a:p>
            <a:pPr algn="ctr"/>
            <a:r>
              <a:rPr lang="en-US" sz="1600" b="0" dirty="0">
                <a:latin typeface="CMU Bright Oblique"/>
                <a:cs typeface="CMU Bright Oblique"/>
              </a:rPr>
              <a:t>“so”</a:t>
            </a:r>
          </a:p>
        </p:txBody>
      </p:sp>
      <p:sp>
        <p:nvSpPr>
          <p:cNvPr id="14" name="TextBox 13">
            <a:extLst>
              <a:ext uri="{FF2B5EF4-FFF2-40B4-BE49-F238E27FC236}">
                <a16:creationId xmlns:a16="http://schemas.microsoft.com/office/drawing/2014/main" id="{04B64C6C-E656-64E6-9A55-8627EC8FB37B}"/>
              </a:ext>
            </a:extLst>
          </p:cNvPr>
          <p:cNvSpPr txBox="1"/>
          <p:nvPr/>
        </p:nvSpPr>
        <p:spPr>
          <a:xfrm>
            <a:off x="1245615"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15" name="TextBox 14">
            <a:extLst>
              <a:ext uri="{FF2B5EF4-FFF2-40B4-BE49-F238E27FC236}">
                <a16:creationId xmlns:a16="http://schemas.microsoft.com/office/drawing/2014/main" id="{05EFBB3F-11D1-D6AA-5381-98AD105C29E6}"/>
              </a:ext>
            </a:extLst>
          </p:cNvPr>
          <p:cNvSpPr txBox="1"/>
          <p:nvPr/>
        </p:nvSpPr>
        <p:spPr>
          <a:xfrm>
            <a:off x="2713177"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16" name="Rectangle 15">
            <a:extLst>
              <a:ext uri="{FF2B5EF4-FFF2-40B4-BE49-F238E27FC236}">
                <a16:creationId xmlns:a16="http://schemas.microsoft.com/office/drawing/2014/main" id="{31D07F88-4E33-A152-25FE-1D471317B143}"/>
              </a:ext>
            </a:extLst>
          </p:cNvPr>
          <p:cNvSpPr/>
          <p:nvPr/>
        </p:nvSpPr>
        <p:spPr>
          <a:xfrm>
            <a:off x="798285"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17" name="Straight Arrow Connector 16">
            <a:extLst>
              <a:ext uri="{FF2B5EF4-FFF2-40B4-BE49-F238E27FC236}">
                <a16:creationId xmlns:a16="http://schemas.microsoft.com/office/drawing/2014/main" id="{A0043CDA-CF0C-1A73-89C6-18525DE8A458}"/>
              </a:ext>
            </a:extLst>
          </p:cNvPr>
          <p:cNvCxnSpPr>
            <a:cxnSpLocks/>
            <a:stCxn id="16" idx="0"/>
            <a:endCxn id="12" idx="2"/>
          </p:cNvCxnSpPr>
          <p:nvPr/>
        </p:nvCxnSpPr>
        <p:spPr>
          <a:xfrm flipH="1" flipV="1">
            <a:off x="1286276" y="2318690"/>
            <a:ext cx="306"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AC91592D-47B1-82D2-7828-6E9EB0B13C97}"/>
              </a:ext>
            </a:extLst>
          </p:cNvPr>
          <p:cNvSpPr/>
          <p:nvPr/>
        </p:nvSpPr>
        <p:spPr>
          <a:xfrm>
            <a:off x="2259062"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19" name="Straight Arrow Connector 18">
            <a:extLst>
              <a:ext uri="{FF2B5EF4-FFF2-40B4-BE49-F238E27FC236}">
                <a16:creationId xmlns:a16="http://schemas.microsoft.com/office/drawing/2014/main" id="{287D0AF6-1ED7-BFAA-392C-AF7A27825465}"/>
              </a:ext>
            </a:extLst>
          </p:cNvPr>
          <p:cNvCxnSpPr>
            <a:cxnSpLocks/>
            <a:stCxn id="18" idx="0"/>
            <a:endCxn id="13" idx="2"/>
          </p:cNvCxnSpPr>
          <p:nvPr/>
        </p:nvCxnSpPr>
        <p:spPr>
          <a:xfrm flipV="1">
            <a:off x="2747359" y="2318690"/>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83F2A2A-9ED1-6876-5E43-814A3DF42EAE}"/>
              </a:ext>
            </a:extLst>
          </p:cNvPr>
          <p:cNvSpPr/>
          <p:nvPr/>
        </p:nvSpPr>
        <p:spPr>
          <a:xfrm>
            <a:off x="6680586" y="357609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21" name="TextBox 20">
            <a:extLst>
              <a:ext uri="{FF2B5EF4-FFF2-40B4-BE49-F238E27FC236}">
                <a16:creationId xmlns:a16="http://schemas.microsoft.com/office/drawing/2014/main" id="{065732E5-4589-C1EF-58F7-5FA8BC41241E}"/>
              </a:ext>
            </a:extLst>
          </p:cNvPr>
          <p:cNvSpPr txBox="1"/>
          <p:nvPr/>
        </p:nvSpPr>
        <p:spPr>
          <a:xfrm>
            <a:off x="6925419" y="1977148"/>
            <a:ext cx="480324" cy="338554"/>
          </a:xfrm>
          <a:prstGeom prst="rect">
            <a:avLst/>
          </a:prstGeom>
          <a:noFill/>
        </p:spPr>
        <p:txBody>
          <a:bodyPr wrap="none" rtlCol="0">
            <a:spAutoFit/>
          </a:bodyPr>
          <a:lstStyle/>
          <a:p>
            <a:pPr algn="ctr"/>
            <a:r>
              <a:rPr lang="en-US" sz="1600" b="0" dirty="0">
                <a:latin typeface="CMU Bright Oblique"/>
                <a:cs typeface="CMU Bright Oblique"/>
              </a:rPr>
              <a:t>“it”</a:t>
            </a:r>
          </a:p>
        </p:txBody>
      </p:sp>
      <p:sp>
        <p:nvSpPr>
          <p:cNvPr id="22" name="TextBox 21">
            <a:extLst>
              <a:ext uri="{FF2B5EF4-FFF2-40B4-BE49-F238E27FC236}">
                <a16:creationId xmlns:a16="http://schemas.microsoft.com/office/drawing/2014/main" id="{97F0A2C7-430C-F11C-8FE7-8DFF808D1052}"/>
              </a:ext>
            </a:extLst>
          </p:cNvPr>
          <p:cNvSpPr txBox="1"/>
          <p:nvPr/>
        </p:nvSpPr>
        <p:spPr>
          <a:xfrm>
            <a:off x="7131398" y="323811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23" name="Rectangle 22">
            <a:extLst>
              <a:ext uri="{FF2B5EF4-FFF2-40B4-BE49-F238E27FC236}">
                <a16:creationId xmlns:a16="http://schemas.microsoft.com/office/drawing/2014/main" id="{B0301DE4-70C8-5F45-0EC1-34879F4AE2E5}"/>
              </a:ext>
            </a:extLst>
          </p:cNvPr>
          <p:cNvSpPr/>
          <p:nvPr/>
        </p:nvSpPr>
        <p:spPr>
          <a:xfrm>
            <a:off x="6677284" y="275578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4" name="Straight Arrow Connector 23">
            <a:extLst>
              <a:ext uri="{FF2B5EF4-FFF2-40B4-BE49-F238E27FC236}">
                <a16:creationId xmlns:a16="http://schemas.microsoft.com/office/drawing/2014/main" id="{9D0D519E-26ED-E31F-0098-FCA8E4B70C5B}"/>
              </a:ext>
            </a:extLst>
          </p:cNvPr>
          <p:cNvCxnSpPr>
            <a:cxnSpLocks/>
            <a:stCxn id="23" idx="0"/>
            <a:endCxn id="21" idx="2"/>
          </p:cNvCxnSpPr>
          <p:nvPr/>
        </p:nvCxnSpPr>
        <p:spPr>
          <a:xfrm flipV="1">
            <a:off x="7165581" y="2315702"/>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997DCAA-6D6B-95E9-B4CA-AF92A5BB5B2A}"/>
              </a:ext>
            </a:extLst>
          </p:cNvPr>
          <p:cNvCxnSpPr/>
          <p:nvPr/>
        </p:nvCxnSpPr>
        <p:spPr>
          <a:xfrm>
            <a:off x="6189795" y="376343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0C1B930-3DC3-70A7-D4FF-1B681DB682F3}"/>
              </a:ext>
            </a:extLst>
          </p:cNvPr>
          <p:cNvCxnSpPr/>
          <p:nvPr/>
        </p:nvCxnSpPr>
        <p:spPr>
          <a:xfrm flipV="1">
            <a:off x="7165579" y="31850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1A3222B-266E-E3A5-1202-7BAC994E56D1}"/>
              </a:ext>
            </a:extLst>
          </p:cNvPr>
          <p:cNvSpPr txBox="1"/>
          <p:nvPr/>
        </p:nvSpPr>
        <p:spPr>
          <a:xfrm>
            <a:off x="6268048" y="380626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28" name="Straight Arrow Connector 27">
            <a:extLst>
              <a:ext uri="{FF2B5EF4-FFF2-40B4-BE49-F238E27FC236}">
                <a16:creationId xmlns:a16="http://schemas.microsoft.com/office/drawing/2014/main" id="{4AB14706-B34B-6805-9C61-E7F44CD74821}"/>
              </a:ext>
            </a:extLst>
          </p:cNvPr>
          <p:cNvCxnSpPr/>
          <p:nvPr/>
        </p:nvCxnSpPr>
        <p:spPr>
          <a:xfrm flipV="1">
            <a:off x="1286272" y="39521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613E582-570C-5F96-6A72-4A711F4FABD5}"/>
              </a:ext>
            </a:extLst>
          </p:cNvPr>
          <p:cNvCxnSpPr/>
          <p:nvPr/>
        </p:nvCxnSpPr>
        <p:spPr>
          <a:xfrm flipV="1">
            <a:off x="2753834" y="39537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5549698-14C3-C146-4B74-D4B6C1BAE1BC}"/>
              </a:ext>
            </a:extLst>
          </p:cNvPr>
          <p:cNvCxnSpPr/>
          <p:nvPr/>
        </p:nvCxnSpPr>
        <p:spPr>
          <a:xfrm flipV="1">
            <a:off x="7172056" y="394913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3CABBB0-132E-4F1E-75EB-8C7D0C1E2DE3}"/>
              </a:ext>
            </a:extLst>
          </p:cNvPr>
          <p:cNvSpPr txBox="1"/>
          <p:nvPr/>
        </p:nvSpPr>
        <p:spPr>
          <a:xfrm>
            <a:off x="2291211" y="4334796"/>
            <a:ext cx="9252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“feeling”</a:t>
            </a:r>
          </a:p>
        </p:txBody>
      </p:sp>
      <p:sp>
        <p:nvSpPr>
          <p:cNvPr id="32" name="TextBox 31">
            <a:extLst>
              <a:ext uri="{FF2B5EF4-FFF2-40B4-BE49-F238E27FC236}">
                <a16:creationId xmlns:a16="http://schemas.microsoft.com/office/drawing/2014/main" id="{19FBC726-B2D6-27D8-1522-4C6D6FF6AC39}"/>
              </a:ext>
            </a:extLst>
          </p:cNvPr>
          <p:cNvSpPr txBox="1"/>
          <p:nvPr/>
        </p:nvSpPr>
        <p:spPr>
          <a:xfrm>
            <a:off x="6645310" y="4290346"/>
            <a:ext cx="1040541"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dirty="0">
                <a:solidFill>
                  <a:srgbClr val="521B93"/>
                </a:solidFill>
                <a:latin typeface="CMU Bright Oblique"/>
                <a:cs typeface="CMU Bright Oblique"/>
              </a:rPr>
              <a:t>because</a:t>
            </a:r>
            <a:r>
              <a:rPr lang="en-US" sz="1600" b="0" dirty="0">
                <a:solidFill>
                  <a:srgbClr val="521B93"/>
                </a:solidFill>
                <a:latin typeface="CMU Bright Oblique"/>
                <a:cs typeface="CMU Bright Oblique"/>
              </a:rPr>
              <a:t>”</a:t>
            </a:r>
          </a:p>
        </p:txBody>
      </p:sp>
      <p:sp>
        <p:nvSpPr>
          <p:cNvPr id="33" name="Rectangle 32">
            <a:extLst>
              <a:ext uri="{FF2B5EF4-FFF2-40B4-BE49-F238E27FC236}">
                <a16:creationId xmlns:a16="http://schemas.microsoft.com/office/drawing/2014/main" id="{B7DE3AF1-38E4-25AC-319E-E1CDEBC92A9C}"/>
              </a:ext>
            </a:extLst>
          </p:cNvPr>
          <p:cNvSpPr/>
          <p:nvPr/>
        </p:nvSpPr>
        <p:spPr>
          <a:xfrm>
            <a:off x="3726404" y="3572897"/>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34" name="Straight Arrow Connector 33">
            <a:extLst>
              <a:ext uri="{FF2B5EF4-FFF2-40B4-BE49-F238E27FC236}">
                <a16:creationId xmlns:a16="http://schemas.microsoft.com/office/drawing/2014/main" id="{2DF1AAB6-6EDC-10CA-08BD-D11DF4FECD05}"/>
              </a:ext>
            </a:extLst>
          </p:cNvPr>
          <p:cNvCxnSpPr/>
          <p:nvPr/>
        </p:nvCxnSpPr>
        <p:spPr>
          <a:xfrm>
            <a:off x="4702995" y="3762017"/>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F87FA45-A81E-EE47-0955-91BE2C1DE6EA}"/>
              </a:ext>
            </a:extLst>
          </p:cNvPr>
          <p:cNvSpPr txBox="1"/>
          <p:nvPr/>
        </p:nvSpPr>
        <p:spPr>
          <a:xfrm>
            <a:off x="4755914" y="380993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36" name="Straight Arrow Connector 35">
            <a:extLst>
              <a:ext uri="{FF2B5EF4-FFF2-40B4-BE49-F238E27FC236}">
                <a16:creationId xmlns:a16="http://schemas.microsoft.com/office/drawing/2014/main" id="{51F5EE2A-1F31-A2D2-53A3-9A29AD121EFA}"/>
              </a:ext>
            </a:extLst>
          </p:cNvPr>
          <p:cNvCxnSpPr/>
          <p:nvPr/>
        </p:nvCxnSpPr>
        <p:spPr>
          <a:xfrm flipV="1">
            <a:off x="4211397" y="318350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D8D4E79-7455-946F-EC51-8CCD0D7D0F92}"/>
              </a:ext>
            </a:extLst>
          </p:cNvPr>
          <p:cNvSpPr txBox="1"/>
          <p:nvPr/>
        </p:nvSpPr>
        <p:spPr>
          <a:xfrm>
            <a:off x="3740434" y="1973949"/>
            <a:ext cx="941925" cy="338554"/>
          </a:xfrm>
          <a:prstGeom prst="rect">
            <a:avLst/>
          </a:prstGeom>
          <a:noFill/>
        </p:spPr>
        <p:txBody>
          <a:bodyPr wrap="none" rtlCol="0">
            <a:spAutoFit/>
          </a:bodyPr>
          <a:lstStyle/>
          <a:p>
            <a:pPr algn="ctr"/>
            <a:r>
              <a:rPr lang="en-US" sz="1600" b="0" dirty="0">
                <a:latin typeface="CMU Bright Oblique"/>
                <a:cs typeface="CMU Bright Oblique"/>
              </a:rPr>
              <a:t>“excited”</a:t>
            </a:r>
          </a:p>
        </p:txBody>
      </p:sp>
      <p:sp>
        <p:nvSpPr>
          <p:cNvPr id="38" name="TextBox 37">
            <a:extLst>
              <a:ext uri="{FF2B5EF4-FFF2-40B4-BE49-F238E27FC236}">
                <a16:creationId xmlns:a16="http://schemas.microsoft.com/office/drawing/2014/main" id="{589099CC-AAA5-93E1-CBA1-F1FD74392843}"/>
              </a:ext>
            </a:extLst>
          </p:cNvPr>
          <p:cNvSpPr txBox="1"/>
          <p:nvPr/>
        </p:nvSpPr>
        <p:spPr>
          <a:xfrm>
            <a:off x="4177216" y="3234920"/>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39" name="Rectangle 38">
            <a:extLst>
              <a:ext uri="{FF2B5EF4-FFF2-40B4-BE49-F238E27FC236}">
                <a16:creationId xmlns:a16="http://schemas.microsoft.com/office/drawing/2014/main" id="{65B1C1B2-097C-EB68-FF17-EF7CF58A817F}"/>
              </a:ext>
            </a:extLst>
          </p:cNvPr>
          <p:cNvSpPr/>
          <p:nvPr/>
        </p:nvSpPr>
        <p:spPr>
          <a:xfrm>
            <a:off x="3723101" y="2752590"/>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0" name="Straight Arrow Connector 39">
            <a:extLst>
              <a:ext uri="{FF2B5EF4-FFF2-40B4-BE49-F238E27FC236}">
                <a16:creationId xmlns:a16="http://schemas.microsoft.com/office/drawing/2014/main" id="{1AA46ABC-37C8-E446-4B91-C9D576271497}"/>
              </a:ext>
            </a:extLst>
          </p:cNvPr>
          <p:cNvCxnSpPr>
            <a:cxnSpLocks/>
            <a:stCxn id="39" idx="0"/>
            <a:endCxn id="37" idx="2"/>
          </p:cNvCxnSpPr>
          <p:nvPr/>
        </p:nvCxnSpPr>
        <p:spPr>
          <a:xfrm flipH="1" flipV="1">
            <a:off x="4211397" y="2312503"/>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5E887D6-4171-304D-E54A-D49686D59DDA}"/>
              </a:ext>
            </a:extLst>
          </p:cNvPr>
          <p:cNvCxnSpPr/>
          <p:nvPr/>
        </p:nvCxnSpPr>
        <p:spPr>
          <a:xfrm flipV="1">
            <a:off x="4217873" y="39475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2D75C96-DD59-6037-233C-8473B300FF2C}"/>
              </a:ext>
            </a:extLst>
          </p:cNvPr>
          <p:cNvSpPr txBox="1"/>
          <p:nvPr/>
        </p:nvSpPr>
        <p:spPr>
          <a:xfrm>
            <a:off x="3946742" y="4328609"/>
            <a:ext cx="54226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“so”</a:t>
            </a:r>
          </a:p>
        </p:txBody>
      </p:sp>
      <p:sp>
        <p:nvSpPr>
          <p:cNvPr id="43" name="Rectangle 42">
            <a:extLst>
              <a:ext uri="{FF2B5EF4-FFF2-40B4-BE49-F238E27FC236}">
                <a16:creationId xmlns:a16="http://schemas.microsoft.com/office/drawing/2014/main" id="{B527A922-DF89-502C-2E97-4B9C8C3E5EE4}"/>
              </a:ext>
            </a:extLst>
          </p:cNvPr>
          <p:cNvSpPr/>
          <p:nvPr/>
        </p:nvSpPr>
        <p:spPr>
          <a:xfrm>
            <a:off x="5210288" y="356971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44" name="Straight Arrow Connector 43">
            <a:extLst>
              <a:ext uri="{FF2B5EF4-FFF2-40B4-BE49-F238E27FC236}">
                <a16:creationId xmlns:a16="http://schemas.microsoft.com/office/drawing/2014/main" id="{090A78C9-7649-A11C-8143-02713DD3D561}"/>
              </a:ext>
            </a:extLst>
          </p:cNvPr>
          <p:cNvCxnSpPr/>
          <p:nvPr/>
        </p:nvCxnSpPr>
        <p:spPr>
          <a:xfrm flipV="1">
            <a:off x="5695281" y="318031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D284745-46AF-3EC4-9A3C-CF3656776EE4}"/>
              </a:ext>
            </a:extLst>
          </p:cNvPr>
          <p:cNvSpPr txBox="1"/>
          <p:nvPr/>
        </p:nvSpPr>
        <p:spPr>
          <a:xfrm>
            <a:off x="5175011" y="1970768"/>
            <a:ext cx="1040541" cy="338554"/>
          </a:xfrm>
          <a:prstGeom prst="rect">
            <a:avLst/>
          </a:prstGeom>
          <a:noFill/>
        </p:spPr>
        <p:txBody>
          <a:bodyPr wrap="none" rtlCol="0">
            <a:spAutoFit/>
          </a:bodyPr>
          <a:lstStyle/>
          <a:p>
            <a:pPr algn="ctr"/>
            <a:r>
              <a:rPr lang="en-US" sz="1600" b="0" dirty="0">
                <a:latin typeface="CMU Bright Oblique"/>
                <a:cs typeface="CMU Bright Oblique"/>
              </a:rPr>
              <a:t>“because”</a:t>
            </a:r>
          </a:p>
        </p:txBody>
      </p:sp>
      <p:sp>
        <p:nvSpPr>
          <p:cNvPr id="46" name="TextBox 45">
            <a:extLst>
              <a:ext uri="{FF2B5EF4-FFF2-40B4-BE49-F238E27FC236}">
                <a16:creationId xmlns:a16="http://schemas.microsoft.com/office/drawing/2014/main" id="{978C2D9B-6D9E-030B-431E-D6D3F0A9696D}"/>
              </a:ext>
            </a:extLst>
          </p:cNvPr>
          <p:cNvSpPr txBox="1"/>
          <p:nvPr/>
        </p:nvSpPr>
        <p:spPr>
          <a:xfrm>
            <a:off x="5661100" y="323173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47" name="Rectangle 46">
            <a:extLst>
              <a:ext uri="{FF2B5EF4-FFF2-40B4-BE49-F238E27FC236}">
                <a16:creationId xmlns:a16="http://schemas.microsoft.com/office/drawing/2014/main" id="{1371AD6C-FC4A-65A1-7F7B-F9F4794FA5F7}"/>
              </a:ext>
            </a:extLst>
          </p:cNvPr>
          <p:cNvSpPr/>
          <p:nvPr/>
        </p:nvSpPr>
        <p:spPr>
          <a:xfrm>
            <a:off x="5206985" y="274940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8" name="Straight Arrow Connector 47">
            <a:extLst>
              <a:ext uri="{FF2B5EF4-FFF2-40B4-BE49-F238E27FC236}">
                <a16:creationId xmlns:a16="http://schemas.microsoft.com/office/drawing/2014/main" id="{7BE1E753-4C16-4946-2BDF-D5863CEF71DF}"/>
              </a:ext>
            </a:extLst>
          </p:cNvPr>
          <p:cNvCxnSpPr>
            <a:cxnSpLocks/>
            <a:stCxn id="47" idx="0"/>
            <a:endCxn id="45" idx="2"/>
          </p:cNvCxnSpPr>
          <p:nvPr/>
        </p:nvCxnSpPr>
        <p:spPr>
          <a:xfrm flipV="1">
            <a:off x="5695282" y="2309322"/>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3AA4E1F-6A3C-75CD-C87F-3BECDF4F7EBA}"/>
              </a:ext>
            </a:extLst>
          </p:cNvPr>
          <p:cNvCxnSpPr/>
          <p:nvPr/>
        </p:nvCxnSpPr>
        <p:spPr>
          <a:xfrm flipV="1">
            <a:off x="5701757" y="3944356"/>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D376758B-DD4F-2903-E042-DB1388092AA9}"/>
              </a:ext>
            </a:extLst>
          </p:cNvPr>
          <p:cNvSpPr txBox="1"/>
          <p:nvPr/>
        </p:nvSpPr>
        <p:spPr>
          <a:xfrm>
            <a:off x="5230796" y="4325428"/>
            <a:ext cx="94192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“excited”</a:t>
            </a:r>
          </a:p>
        </p:txBody>
      </p:sp>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cxnSp>
        <p:nvCxnSpPr>
          <p:cNvPr id="52" name="Straight Arrow Connector 51">
            <a:extLst>
              <a:ext uri="{FF2B5EF4-FFF2-40B4-BE49-F238E27FC236}">
                <a16:creationId xmlns:a16="http://schemas.microsoft.com/office/drawing/2014/main" id="{B0FAA608-2F0B-78F2-B256-120C0097F7CD}"/>
              </a:ext>
            </a:extLst>
          </p:cNvPr>
          <p:cNvCxnSpPr/>
          <p:nvPr/>
        </p:nvCxnSpPr>
        <p:spPr>
          <a:xfrm>
            <a:off x="7656285" y="375856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E4C5C56E-A7E1-4C8A-5634-F802895FC394}"/>
              </a:ext>
            </a:extLst>
          </p:cNvPr>
          <p:cNvSpPr txBox="1"/>
          <p:nvPr/>
        </p:nvSpPr>
        <p:spPr>
          <a:xfrm>
            <a:off x="7734538" y="3801396"/>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54" name="Rectangle 53">
            <a:extLst>
              <a:ext uri="{FF2B5EF4-FFF2-40B4-BE49-F238E27FC236}">
                <a16:creationId xmlns:a16="http://schemas.microsoft.com/office/drawing/2014/main" id="{17D4D962-1A2E-9A3E-20EA-E29C0184B3EF}"/>
              </a:ext>
            </a:extLst>
          </p:cNvPr>
          <p:cNvSpPr/>
          <p:nvPr/>
        </p:nvSpPr>
        <p:spPr>
          <a:xfrm>
            <a:off x="8154058" y="357779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55" name="TextBox 54">
            <a:extLst>
              <a:ext uri="{FF2B5EF4-FFF2-40B4-BE49-F238E27FC236}">
                <a16:creationId xmlns:a16="http://schemas.microsoft.com/office/drawing/2014/main" id="{155C6AD5-F50C-12E9-6DDC-2B0AD8A169D4}"/>
              </a:ext>
            </a:extLst>
          </p:cNvPr>
          <p:cNvSpPr txBox="1"/>
          <p:nvPr/>
        </p:nvSpPr>
        <p:spPr>
          <a:xfrm>
            <a:off x="8396839" y="1978848"/>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sp>
        <p:nvSpPr>
          <p:cNvPr id="56" name="TextBox 55">
            <a:extLst>
              <a:ext uri="{FF2B5EF4-FFF2-40B4-BE49-F238E27FC236}">
                <a16:creationId xmlns:a16="http://schemas.microsoft.com/office/drawing/2014/main" id="{20DD0965-5B37-C63F-9A38-AD1CABDFD258}"/>
              </a:ext>
            </a:extLst>
          </p:cNvPr>
          <p:cNvSpPr txBox="1"/>
          <p:nvPr/>
        </p:nvSpPr>
        <p:spPr>
          <a:xfrm>
            <a:off x="8604870" y="323981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aseline="-25000" dirty="0">
                <a:latin typeface="CMU Bright Oblique"/>
                <a:cs typeface="CMU Bright Oblique"/>
              </a:rPr>
              <a:t>6</a:t>
            </a:r>
            <a:endParaRPr lang="en-US" sz="1600" b="0" dirty="0">
              <a:latin typeface="CMU Bright Oblique"/>
              <a:cs typeface="CMU Bright Oblique"/>
            </a:endParaRPr>
          </a:p>
        </p:txBody>
      </p:sp>
      <p:sp>
        <p:nvSpPr>
          <p:cNvPr id="57" name="Rectangle 56">
            <a:extLst>
              <a:ext uri="{FF2B5EF4-FFF2-40B4-BE49-F238E27FC236}">
                <a16:creationId xmlns:a16="http://schemas.microsoft.com/office/drawing/2014/main" id="{0954D8CB-1071-38D8-8339-D66391F2473B}"/>
              </a:ext>
            </a:extLst>
          </p:cNvPr>
          <p:cNvSpPr/>
          <p:nvPr/>
        </p:nvSpPr>
        <p:spPr>
          <a:xfrm>
            <a:off x="8150756" y="275748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58" name="Straight Arrow Connector 57">
            <a:extLst>
              <a:ext uri="{FF2B5EF4-FFF2-40B4-BE49-F238E27FC236}">
                <a16:creationId xmlns:a16="http://schemas.microsoft.com/office/drawing/2014/main" id="{62EC0679-D56C-A0ED-AD5E-F1D5FE0F3E2A}"/>
              </a:ext>
            </a:extLst>
          </p:cNvPr>
          <p:cNvCxnSpPr>
            <a:cxnSpLocks/>
            <a:stCxn id="57" idx="0"/>
            <a:endCxn id="55" idx="2"/>
          </p:cNvCxnSpPr>
          <p:nvPr/>
        </p:nvCxnSpPr>
        <p:spPr>
          <a:xfrm flipV="1">
            <a:off x="8639053" y="2317402"/>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CB3F0BFB-1C1D-0763-58CB-CAC91DD3D27E}"/>
              </a:ext>
            </a:extLst>
          </p:cNvPr>
          <p:cNvCxnSpPr/>
          <p:nvPr/>
        </p:nvCxnSpPr>
        <p:spPr>
          <a:xfrm flipV="1">
            <a:off x="8639051" y="31867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61EB32AE-79DD-AFE2-8587-E9A19A9E4F95}"/>
              </a:ext>
            </a:extLst>
          </p:cNvPr>
          <p:cNvCxnSpPr/>
          <p:nvPr/>
        </p:nvCxnSpPr>
        <p:spPr>
          <a:xfrm flipV="1">
            <a:off x="8645528" y="395083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B47973E5-62E6-0228-A246-B2C12424CE62}"/>
              </a:ext>
            </a:extLst>
          </p:cNvPr>
          <p:cNvSpPr txBox="1"/>
          <p:nvPr/>
        </p:nvSpPr>
        <p:spPr>
          <a:xfrm>
            <a:off x="8398890" y="4292046"/>
            <a:ext cx="48032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dirty="0">
                <a:solidFill>
                  <a:srgbClr val="521B93"/>
                </a:solidFill>
                <a:latin typeface="CMU Bright Oblique"/>
                <a:cs typeface="CMU Bright Oblique"/>
              </a:rPr>
              <a:t>it</a:t>
            </a:r>
            <a:r>
              <a:rPr lang="en-US" sz="1600" b="0" dirty="0">
                <a:solidFill>
                  <a:srgbClr val="521B93"/>
                </a:solidFill>
                <a:latin typeface="CMU Bright Oblique"/>
                <a:cs typeface="CMU Bright Oblique"/>
              </a:rPr>
              <a:t>”</a:t>
            </a:r>
          </a:p>
        </p:txBody>
      </p:sp>
      <p:cxnSp>
        <p:nvCxnSpPr>
          <p:cNvPr id="62" name="Straight Arrow Connector 61">
            <a:extLst>
              <a:ext uri="{FF2B5EF4-FFF2-40B4-BE49-F238E27FC236}">
                <a16:creationId xmlns:a16="http://schemas.microsoft.com/office/drawing/2014/main" id="{11B01A29-0380-9B74-E01A-E310EB79550C}"/>
              </a:ext>
            </a:extLst>
          </p:cNvPr>
          <p:cNvCxnSpPr/>
          <p:nvPr/>
        </p:nvCxnSpPr>
        <p:spPr>
          <a:xfrm>
            <a:off x="9129757" y="376026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4D331F43-6F36-ED3B-FA29-399558B4AF43}"/>
              </a:ext>
            </a:extLst>
          </p:cNvPr>
          <p:cNvSpPr txBox="1"/>
          <p:nvPr/>
        </p:nvSpPr>
        <p:spPr>
          <a:xfrm>
            <a:off x="9208010" y="3803096"/>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6</a:t>
            </a:r>
          </a:p>
        </p:txBody>
      </p:sp>
      <p:sp>
        <p:nvSpPr>
          <p:cNvPr id="64" name="Rectangle 63">
            <a:extLst>
              <a:ext uri="{FF2B5EF4-FFF2-40B4-BE49-F238E27FC236}">
                <a16:creationId xmlns:a16="http://schemas.microsoft.com/office/drawing/2014/main" id="{918B0F43-5268-6C0E-94C9-180D71D48B66}"/>
              </a:ext>
            </a:extLst>
          </p:cNvPr>
          <p:cNvSpPr/>
          <p:nvPr/>
        </p:nvSpPr>
        <p:spPr>
          <a:xfrm>
            <a:off x="9598630" y="356971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65" name="TextBox 64">
            <a:extLst>
              <a:ext uri="{FF2B5EF4-FFF2-40B4-BE49-F238E27FC236}">
                <a16:creationId xmlns:a16="http://schemas.microsoft.com/office/drawing/2014/main" id="{B7BD4443-961D-E617-7F48-AD58359365AF}"/>
              </a:ext>
            </a:extLst>
          </p:cNvPr>
          <p:cNvSpPr txBox="1"/>
          <p:nvPr/>
        </p:nvSpPr>
        <p:spPr>
          <a:xfrm>
            <a:off x="9381355" y="1970768"/>
            <a:ext cx="1404552" cy="338554"/>
          </a:xfrm>
          <a:prstGeom prst="rect">
            <a:avLst/>
          </a:prstGeom>
          <a:noFill/>
        </p:spPr>
        <p:txBody>
          <a:bodyPr wrap="none" rtlCol="0">
            <a:spAutoFit/>
          </a:bodyPr>
          <a:lstStyle/>
          <a:p>
            <a:pPr algn="ctr"/>
            <a:r>
              <a:rPr lang="en-US" sz="1600" b="0" dirty="0">
                <a:latin typeface="CMU Bright Oblique"/>
                <a:cs typeface="CMU Bright Oblique"/>
              </a:rPr>
              <a:t>“thanksgiving”</a:t>
            </a:r>
          </a:p>
        </p:txBody>
      </p:sp>
      <p:sp>
        <p:nvSpPr>
          <p:cNvPr id="66" name="TextBox 65">
            <a:extLst>
              <a:ext uri="{FF2B5EF4-FFF2-40B4-BE49-F238E27FC236}">
                <a16:creationId xmlns:a16="http://schemas.microsoft.com/office/drawing/2014/main" id="{32FA88D9-A735-A6AB-BDD3-EDF829CCC5BD}"/>
              </a:ext>
            </a:extLst>
          </p:cNvPr>
          <p:cNvSpPr txBox="1"/>
          <p:nvPr/>
        </p:nvSpPr>
        <p:spPr>
          <a:xfrm>
            <a:off x="10049442" y="3231739"/>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7</a:t>
            </a:r>
          </a:p>
        </p:txBody>
      </p:sp>
      <p:cxnSp>
        <p:nvCxnSpPr>
          <p:cNvPr id="67" name="Straight Arrow Connector 66">
            <a:extLst>
              <a:ext uri="{FF2B5EF4-FFF2-40B4-BE49-F238E27FC236}">
                <a16:creationId xmlns:a16="http://schemas.microsoft.com/office/drawing/2014/main" id="{336F5102-E63C-EF05-4AE5-A7D9BDD03805}"/>
              </a:ext>
            </a:extLst>
          </p:cNvPr>
          <p:cNvCxnSpPr>
            <a:cxnSpLocks/>
            <a:endCxn id="65" idx="2"/>
          </p:cNvCxnSpPr>
          <p:nvPr/>
        </p:nvCxnSpPr>
        <p:spPr>
          <a:xfrm flipV="1">
            <a:off x="10083625" y="2309322"/>
            <a:ext cx="6"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ED99272E-FE44-228B-6B03-8ECBEBC17F39}"/>
              </a:ext>
            </a:extLst>
          </p:cNvPr>
          <p:cNvCxnSpPr/>
          <p:nvPr/>
        </p:nvCxnSpPr>
        <p:spPr>
          <a:xfrm flipV="1">
            <a:off x="10083623" y="317871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588C9D2-C9C3-BBB1-281E-9A5BFDC9C53C}"/>
              </a:ext>
            </a:extLst>
          </p:cNvPr>
          <p:cNvCxnSpPr/>
          <p:nvPr/>
        </p:nvCxnSpPr>
        <p:spPr>
          <a:xfrm flipV="1">
            <a:off x="10090100" y="394275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6462876A-DCAE-2FFD-A3C2-B17DE4B62852}"/>
              </a:ext>
            </a:extLst>
          </p:cNvPr>
          <p:cNvSpPr txBox="1"/>
          <p:nvPr/>
        </p:nvSpPr>
        <p:spPr>
          <a:xfrm>
            <a:off x="9841410" y="4283966"/>
            <a:ext cx="484428"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dirty="0">
                <a:solidFill>
                  <a:srgbClr val="521B93"/>
                </a:solidFill>
                <a:latin typeface="CMU Bright Oblique"/>
                <a:cs typeface="CMU Bright Oblique"/>
              </a:rPr>
              <a:t>is</a:t>
            </a:r>
            <a:r>
              <a:rPr lang="en-US" sz="1600" b="0" dirty="0">
                <a:solidFill>
                  <a:srgbClr val="521B93"/>
                </a:solidFill>
                <a:latin typeface="CMU Bright Oblique"/>
                <a:cs typeface="CMU Bright Oblique"/>
              </a:rPr>
              <a:t>”</a:t>
            </a:r>
          </a:p>
        </p:txBody>
      </p:sp>
      <p:cxnSp>
        <p:nvCxnSpPr>
          <p:cNvPr id="71" name="Straight Arrow Connector 70">
            <a:extLst>
              <a:ext uri="{FF2B5EF4-FFF2-40B4-BE49-F238E27FC236}">
                <a16:creationId xmlns:a16="http://schemas.microsoft.com/office/drawing/2014/main" id="{6132B1A9-C14C-60EF-4F08-764912E6D2AF}"/>
              </a:ext>
            </a:extLst>
          </p:cNvPr>
          <p:cNvCxnSpPr/>
          <p:nvPr/>
        </p:nvCxnSpPr>
        <p:spPr>
          <a:xfrm>
            <a:off x="10574329" y="375218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AA862F0B-1F5E-2818-DC2C-88C02722EE69}"/>
              </a:ext>
            </a:extLst>
          </p:cNvPr>
          <p:cNvSpPr txBox="1"/>
          <p:nvPr/>
        </p:nvSpPr>
        <p:spPr>
          <a:xfrm>
            <a:off x="10652582" y="3795016"/>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7</a:t>
            </a:r>
          </a:p>
        </p:txBody>
      </p:sp>
      <p:sp>
        <p:nvSpPr>
          <p:cNvPr id="73" name="Rectangle 72">
            <a:extLst>
              <a:ext uri="{FF2B5EF4-FFF2-40B4-BE49-F238E27FC236}">
                <a16:creationId xmlns:a16="http://schemas.microsoft.com/office/drawing/2014/main" id="{3FE379F4-227C-D2E4-7AF4-D300D4DDD88A}"/>
              </a:ext>
            </a:extLst>
          </p:cNvPr>
          <p:cNvSpPr/>
          <p:nvPr/>
        </p:nvSpPr>
        <p:spPr>
          <a:xfrm>
            <a:off x="9595326" y="273380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spTree>
    <p:extLst>
      <p:ext uri="{BB962C8B-B14F-4D97-AF65-F5344CB8AC3E}">
        <p14:creationId xmlns:p14="http://schemas.microsoft.com/office/powerpoint/2010/main" val="2319164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88423-E6A9-B79E-4B59-ECD09A0BBDEB}"/>
              </a:ext>
            </a:extLst>
          </p:cNvPr>
          <p:cNvSpPr/>
          <p:nvPr/>
        </p:nvSpPr>
        <p:spPr>
          <a:xfrm>
            <a:off x="79828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5" name="Rectangle 4">
            <a:extLst>
              <a:ext uri="{FF2B5EF4-FFF2-40B4-BE49-F238E27FC236}">
                <a16:creationId xmlns:a16="http://schemas.microsoft.com/office/drawing/2014/main" id="{46778DEB-5EBE-98B9-D35B-0BBB52199109}"/>
              </a:ext>
            </a:extLst>
          </p:cNvPr>
          <p:cNvSpPr/>
          <p:nvPr/>
        </p:nvSpPr>
        <p:spPr>
          <a:xfrm>
            <a:off x="2262365" y="357908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6" name="Straight Arrow Connector 5">
            <a:extLst>
              <a:ext uri="{FF2B5EF4-FFF2-40B4-BE49-F238E27FC236}">
                <a16:creationId xmlns:a16="http://schemas.microsoft.com/office/drawing/2014/main" id="{5BB565F9-92CE-7665-B692-64EF8395645F}"/>
              </a:ext>
            </a:extLst>
          </p:cNvPr>
          <p:cNvCxnSpPr>
            <a:stCxn id="4" idx="3"/>
            <a:endCxn id="5" idx="1"/>
          </p:cNvCxnSpPr>
          <p:nvPr/>
        </p:nvCxnSpPr>
        <p:spPr>
          <a:xfrm>
            <a:off x="1774877" y="376962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07D9CDD-70A7-FB80-6A94-85D7ED66DE55}"/>
              </a:ext>
            </a:extLst>
          </p:cNvPr>
          <p:cNvSpPr txBox="1"/>
          <p:nvPr/>
        </p:nvSpPr>
        <p:spPr>
          <a:xfrm>
            <a:off x="1831811" y="380626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8" name="Straight Arrow Connector 7">
            <a:extLst>
              <a:ext uri="{FF2B5EF4-FFF2-40B4-BE49-F238E27FC236}">
                <a16:creationId xmlns:a16="http://schemas.microsoft.com/office/drawing/2014/main" id="{1D53C9C8-1663-FE7D-A4D5-F623A820D90F}"/>
              </a:ext>
            </a:extLst>
          </p:cNvPr>
          <p:cNvCxnSpPr/>
          <p:nvPr/>
        </p:nvCxnSpPr>
        <p:spPr>
          <a:xfrm>
            <a:off x="3238956" y="376820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8CE631B-C37F-F96F-FCA1-51620C13E37C}"/>
              </a:ext>
            </a:extLst>
          </p:cNvPr>
          <p:cNvSpPr txBox="1"/>
          <p:nvPr/>
        </p:nvSpPr>
        <p:spPr>
          <a:xfrm>
            <a:off x="3291875" y="3816118"/>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cxnSp>
        <p:nvCxnSpPr>
          <p:cNvPr id="10" name="Straight Arrow Connector 9">
            <a:extLst>
              <a:ext uri="{FF2B5EF4-FFF2-40B4-BE49-F238E27FC236}">
                <a16:creationId xmlns:a16="http://schemas.microsoft.com/office/drawing/2014/main" id="{AA7DB2F6-93C3-12A9-A8DC-CA663D7EDEAB}"/>
              </a:ext>
            </a:extLst>
          </p:cNvPr>
          <p:cNvCxnSpPr/>
          <p:nvPr/>
        </p:nvCxnSpPr>
        <p:spPr>
          <a:xfrm flipV="1">
            <a:off x="1279795" y="31880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3C68C8A-647C-D499-0559-3D5033E1278B}"/>
              </a:ext>
            </a:extLst>
          </p:cNvPr>
          <p:cNvCxnSpPr/>
          <p:nvPr/>
        </p:nvCxnSpPr>
        <p:spPr>
          <a:xfrm flipV="1">
            <a:off x="2747358" y="31896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92C3D8B-2051-51E8-4DB1-08B08BFCB2D8}"/>
              </a:ext>
            </a:extLst>
          </p:cNvPr>
          <p:cNvSpPr txBox="1"/>
          <p:nvPr/>
        </p:nvSpPr>
        <p:spPr>
          <a:xfrm>
            <a:off x="823649" y="1980136"/>
            <a:ext cx="925253" cy="338554"/>
          </a:xfrm>
          <a:prstGeom prst="rect">
            <a:avLst/>
          </a:prstGeom>
          <a:noFill/>
        </p:spPr>
        <p:txBody>
          <a:bodyPr wrap="none" rtlCol="0">
            <a:spAutoFit/>
          </a:bodyPr>
          <a:lstStyle/>
          <a:p>
            <a:pPr algn="ctr"/>
            <a:r>
              <a:rPr lang="en-US" sz="1600" b="0" dirty="0">
                <a:latin typeface="CMU Bright Oblique"/>
                <a:cs typeface="CMU Bright Oblique"/>
              </a:rPr>
              <a:t>“feeling”</a:t>
            </a:r>
          </a:p>
        </p:txBody>
      </p:sp>
      <p:sp>
        <p:nvSpPr>
          <p:cNvPr id="13" name="TextBox 12">
            <a:extLst>
              <a:ext uri="{FF2B5EF4-FFF2-40B4-BE49-F238E27FC236}">
                <a16:creationId xmlns:a16="http://schemas.microsoft.com/office/drawing/2014/main" id="{AA20C050-2E6E-D89E-2D18-521DD239F816}"/>
              </a:ext>
            </a:extLst>
          </p:cNvPr>
          <p:cNvSpPr txBox="1"/>
          <p:nvPr/>
        </p:nvSpPr>
        <p:spPr>
          <a:xfrm>
            <a:off x="2476227" y="1980136"/>
            <a:ext cx="542264" cy="338554"/>
          </a:xfrm>
          <a:prstGeom prst="rect">
            <a:avLst/>
          </a:prstGeom>
          <a:noFill/>
        </p:spPr>
        <p:txBody>
          <a:bodyPr wrap="none" rtlCol="0">
            <a:spAutoFit/>
          </a:bodyPr>
          <a:lstStyle/>
          <a:p>
            <a:pPr algn="ctr"/>
            <a:r>
              <a:rPr lang="en-US" sz="1600" b="0" dirty="0">
                <a:latin typeface="CMU Bright Oblique"/>
                <a:cs typeface="CMU Bright Oblique"/>
              </a:rPr>
              <a:t>“so”</a:t>
            </a:r>
          </a:p>
        </p:txBody>
      </p:sp>
      <p:sp>
        <p:nvSpPr>
          <p:cNvPr id="14" name="TextBox 13">
            <a:extLst>
              <a:ext uri="{FF2B5EF4-FFF2-40B4-BE49-F238E27FC236}">
                <a16:creationId xmlns:a16="http://schemas.microsoft.com/office/drawing/2014/main" id="{04B64C6C-E656-64E6-9A55-8627EC8FB37B}"/>
              </a:ext>
            </a:extLst>
          </p:cNvPr>
          <p:cNvSpPr txBox="1"/>
          <p:nvPr/>
        </p:nvSpPr>
        <p:spPr>
          <a:xfrm>
            <a:off x="1245615"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15" name="TextBox 14">
            <a:extLst>
              <a:ext uri="{FF2B5EF4-FFF2-40B4-BE49-F238E27FC236}">
                <a16:creationId xmlns:a16="http://schemas.microsoft.com/office/drawing/2014/main" id="{05EFBB3F-11D1-D6AA-5381-98AD105C29E6}"/>
              </a:ext>
            </a:extLst>
          </p:cNvPr>
          <p:cNvSpPr txBox="1"/>
          <p:nvPr/>
        </p:nvSpPr>
        <p:spPr>
          <a:xfrm>
            <a:off x="2713177" y="324110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16" name="Rectangle 15">
            <a:extLst>
              <a:ext uri="{FF2B5EF4-FFF2-40B4-BE49-F238E27FC236}">
                <a16:creationId xmlns:a16="http://schemas.microsoft.com/office/drawing/2014/main" id="{31D07F88-4E33-A152-25FE-1D471317B143}"/>
              </a:ext>
            </a:extLst>
          </p:cNvPr>
          <p:cNvSpPr/>
          <p:nvPr/>
        </p:nvSpPr>
        <p:spPr>
          <a:xfrm>
            <a:off x="798285"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17" name="Straight Arrow Connector 16">
            <a:extLst>
              <a:ext uri="{FF2B5EF4-FFF2-40B4-BE49-F238E27FC236}">
                <a16:creationId xmlns:a16="http://schemas.microsoft.com/office/drawing/2014/main" id="{A0043CDA-CF0C-1A73-89C6-18525DE8A458}"/>
              </a:ext>
            </a:extLst>
          </p:cNvPr>
          <p:cNvCxnSpPr>
            <a:cxnSpLocks/>
            <a:stCxn id="16" idx="0"/>
            <a:endCxn id="12" idx="2"/>
          </p:cNvCxnSpPr>
          <p:nvPr/>
        </p:nvCxnSpPr>
        <p:spPr>
          <a:xfrm flipH="1" flipV="1">
            <a:off x="1286276" y="2318690"/>
            <a:ext cx="306"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AC91592D-47B1-82D2-7828-6E9EB0B13C97}"/>
              </a:ext>
            </a:extLst>
          </p:cNvPr>
          <p:cNvSpPr/>
          <p:nvPr/>
        </p:nvSpPr>
        <p:spPr>
          <a:xfrm>
            <a:off x="2259062" y="275877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19" name="Straight Arrow Connector 18">
            <a:extLst>
              <a:ext uri="{FF2B5EF4-FFF2-40B4-BE49-F238E27FC236}">
                <a16:creationId xmlns:a16="http://schemas.microsoft.com/office/drawing/2014/main" id="{287D0AF6-1ED7-BFAA-392C-AF7A27825465}"/>
              </a:ext>
            </a:extLst>
          </p:cNvPr>
          <p:cNvCxnSpPr>
            <a:cxnSpLocks/>
            <a:stCxn id="18" idx="0"/>
            <a:endCxn id="13" idx="2"/>
          </p:cNvCxnSpPr>
          <p:nvPr/>
        </p:nvCxnSpPr>
        <p:spPr>
          <a:xfrm flipV="1">
            <a:off x="2747359" y="2318690"/>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083F2A2A-9ED1-6876-5E43-814A3DF42EAE}"/>
              </a:ext>
            </a:extLst>
          </p:cNvPr>
          <p:cNvSpPr/>
          <p:nvPr/>
        </p:nvSpPr>
        <p:spPr>
          <a:xfrm>
            <a:off x="6680586" y="357609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21" name="TextBox 20">
            <a:extLst>
              <a:ext uri="{FF2B5EF4-FFF2-40B4-BE49-F238E27FC236}">
                <a16:creationId xmlns:a16="http://schemas.microsoft.com/office/drawing/2014/main" id="{065732E5-4589-C1EF-58F7-5FA8BC41241E}"/>
              </a:ext>
            </a:extLst>
          </p:cNvPr>
          <p:cNvSpPr txBox="1"/>
          <p:nvPr/>
        </p:nvSpPr>
        <p:spPr>
          <a:xfrm>
            <a:off x="6857228" y="1977148"/>
            <a:ext cx="616707" cy="338554"/>
          </a:xfrm>
          <a:prstGeom prst="rect">
            <a:avLst/>
          </a:prstGeom>
          <a:noFill/>
        </p:spPr>
        <p:txBody>
          <a:bodyPr wrap="none" rtlCol="0">
            <a:spAutoFit/>
          </a:bodyPr>
          <a:lstStyle/>
          <a:p>
            <a:pPr algn="ctr"/>
            <a:r>
              <a:rPr lang="en-US" sz="1600" b="0" dirty="0">
                <a:latin typeface="CMU Bright Oblique"/>
                <a:cs typeface="CMU Bright Oblique"/>
              </a:rPr>
              <a:t>“</a:t>
            </a:r>
            <a:r>
              <a:rPr lang="en-US" sz="1600" dirty="0">
                <a:latin typeface="CMU Bright Oblique"/>
                <a:cs typeface="CMU Bright Oblique"/>
              </a:rPr>
              <a:t>my</a:t>
            </a:r>
            <a:r>
              <a:rPr lang="en-US" sz="1600" b="0" dirty="0">
                <a:latin typeface="CMU Bright Oblique"/>
                <a:cs typeface="CMU Bright Oblique"/>
              </a:rPr>
              <a:t>”</a:t>
            </a:r>
          </a:p>
        </p:txBody>
      </p:sp>
      <p:sp>
        <p:nvSpPr>
          <p:cNvPr id="22" name="TextBox 21">
            <a:extLst>
              <a:ext uri="{FF2B5EF4-FFF2-40B4-BE49-F238E27FC236}">
                <a16:creationId xmlns:a16="http://schemas.microsoft.com/office/drawing/2014/main" id="{97F0A2C7-430C-F11C-8FE7-8DFF808D1052}"/>
              </a:ext>
            </a:extLst>
          </p:cNvPr>
          <p:cNvSpPr txBox="1"/>
          <p:nvPr/>
        </p:nvSpPr>
        <p:spPr>
          <a:xfrm>
            <a:off x="7131398" y="323811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23" name="Rectangle 22">
            <a:extLst>
              <a:ext uri="{FF2B5EF4-FFF2-40B4-BE49-F238E27FC236}">
                <a16:creationId xmlns:a16="http://schemas.microsoft.com/office/drawing/2014/main" id="{B0301DE4-70C8-5F45-0EC1-34879F4AE2E5}"/>
              </a:ext>
            </a:extLst>
          </p:cNvPr>
          <p:cNvSpPr/>
          <p:nvPr/>
        </p:nvSpPr>
        <p:spPr>
          <a:xfrm>
            <a:off x="6677284" y="275578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4" name="Straight Arrow Connector 23">
            <a:extLst>
              <a:ext uri="{FF2B5EF4-FFF2-40B4-BE49-F238E27FC236}">
                <a16:creationId xmlns:a16="http://schemas.microsoft.com/office/drawing/2014/main" id="{9D0D519E-26ED-E31F-0098-FCA8E4B70C5B}"/>
              </a:ext>
            </a:extLst>
          </p:cNvPr>
          <p:cNvCxnSpPr>
            <a:cxnSpLocks/>
            <a:stCxn id="23" idx="0"/>
            <a:endCxn id="21" idx="2"/>
          </p:cNvCxnSpPr>
          <p:nvPr/>
        </p:nvCxnSpPr>
        <p:spPr>
          <a:xfrm flipV="1">
            <a:off x="7165581" y="231570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997DCAA-6D6B-95E9-B4CA-AF92A5BB5B2A}"/>
              </a:ext>
            </a:extLst>
          </p:cNvPr>
          <p:cNvCxnSpPr/>
          <p:nvPr/>
        </p:nvCxnSpPr>
        <p:spPr>
          <a:xfrm>
            <a:off x="6189795" y="376343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0C1B930-3DC3-70A7-D4FF-1B681DB682F3}"/>
              </a:ext>
            </a:extLst>
          </p:cNvPr>
          <p:cNvCxnSpPr/>
          <p:nvPr/>
        </p:nvCxnSpPr>
        <p:spPr>
          <a:xfrm flipV="1">
            <a:off x="7165579" y="31850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1A3222B-266E-E3A5-1202-7BAC994E56D1}"/>
              </a:ext>
            </a:extLst>
          </p:cNvPr>
          <p:cNvSpPr txBox="1"/>
          <p:nvPr/>
        </p:nvSpPr>
        <p:spPr>
          <a:xfrm>
            <a:off x="6268048" y="380626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28" name="Straight Arrow Connector 27">
            <a:extLst>
              <a:ext uri="{FF2B5EF4-FFF2-40B4-BE49-F238E27FC236}">
                <a16:creationId xmlns:a16="http://schemas.microsoft.com/office/drawing/2014/main" id="{4AB14706-B34B-6805-9C61-E7F44CD74821}"/>
              </a:ext>
            </a:extLst>
          </p:cNvPr>
          <p:cNvCxnSpPr/>
          <p:nvPr/>
        </p:nvCxnSpPr>
        <p:spPr>
          <a:xfrm flipV="1">
            <a:off x="1286272" y="39521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613E582-570C-5F96-6A72-4A711F4FABD5}"/>
              </a:ext>
            </a:extLst>
          </p:cNvPr>
          <p:cNvCxnSpPr/>
          <p:nvPr/>
        </p:nvCxnSpPr>
        <p:spPr>
          <a:xfrm flipV="1">
            <a:off x="2753834" y="395372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5549698-14C3-C146-4B74-D4B6C1BAE1BC}"/>
              </a:ext>
            </a:extLst>
          </p:cNvPr>
          <p:cNvCxnSpPr/>
          <p:nvPr/>
        </p:nvCxnSpPr>
        <p:spPr>
          <a:xfrm flipV="1">
            <a:off x="7172056" y="394913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3CABBB0-132E-4F1E-75EB-8C7D0C1E2DE3}"/>
              </a:ext>
            </a:extLst>
          </p:cNvPr>
          <p:cNvSpPr txBox="1"/>
          <p:nvPr/>
        </p:nvSpPr>
        <p:spPr>
          <a:xfrm>
            <a:off x="2291211" y="4334796"/>
            <a:ext cx="9252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“feeling”</a:t>
            </a:r>
          </a:p>
        </p:txBody>
      </p:sp>
      <p:sp>
        <p:nvSpPr>
          <p:cNvPr id="32" name="TextBox 31">
            <a:extLst>
              <a:ext uri="{FF2B5EF4-FFF2-40B4-BE49-F238E27FC236}">
                <a16:creationId xmlns:a16="http://schemas.microsoft.com/office/drawing/2014/main" id="{19FBC726-B2D6-27D8-1522-4C6D6FF6AC39}"/>
              </a:ext>
            </a:extLst>
          </p:cNvPr>
          <p:cNvSpPr txBox="1"/>
          <p:nvPr/>
        </p:nvSpPr>
        <p:spPr>
          <a:xfrm>
            <a:off x="6645310" y="4290346"/>
            <a:ext cx="1040541"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dirty="0">
                <a:solidFill>
                  <a:srgbClr val="521B93"/>
                </a:solidFill>
                <a:latin typeface="CMU Bright Oblique"/>
                <a:cs typeface="CMU Bright Oblique"/>
              </a:rPr>
              <a:t>because</a:t>
            </a:r>
            <a:r>
              <a:rPr lang="en-US" sz="1600" b="0" dirty="0">
                <a:solidFill>
                  <a:srgbClr val="521B93"/>
                </a:solidFill>
                <a:latin typeface="CMU Bright Oblique"/>
                <a:cs typeface="CMU Bright Oblique"/>
              </a:rPr>
              <a:t>”</a:t>
            </a:r>
          </a:p>
        </p:txBody>
      </p:sp>
      <p:sp>
        <p:nvSpPr>
          <p:cNvPr id="33" name="Rectangle 32">
            <a:extLst>
              <a:ext uri="{FF2B5EF4-FFF2-40B4-BE49-F238E27FC236}">
                <a16:creationId xmlns:a16="http://schemas.microsoft.com/office/drawing/2014/main" id="{B7DE3AF1-38E4-25AC-319E-E1CDEBC92A9C}"/>
              </a:ext>
            </a:extLst>
          </p:cNvPr>
          <p:cNvSpPr/>
          <p:nvPr/>
        </p:nvSpPr>
        <p:spPr>
          <a:xfrm>
            <a:off x="3726404" y="3572897"/>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34" name="Straight Arrow Connector 33">
            <a:extLst>
              <a:ext uri="{FF2B5EF4-FFF2-40B4-BE49-F238E27FC236}">
                <a16:creationId xmlns:a16="http://schemas.microsoft.com/office/drawing/2014/main" id="{2DF1AAB6-6EDC-10CA-08BD-D11DF4FECD05}"/>
              </a:ext>
            </a:extLst>
          </p:cNvPr>
          <p:cNvCxnSpPr/>
          <p:nvPr/>
        </p:nvCxnSpPr>
        <p:spPr>
          <a:xfrm>
            <a:off x="4702995" y="3762017"/>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3F87FA45-A81E-EE47-0955-91BE2C1DE6EA}"/>
              </a:ext>
            </a:extLst>
          </p:cNvPr>
          <p:cNvSpPr txBox="1"/>
          <p:nvPr/>
        </p:nvSpPr>
        <p:spPr>
          <a:xfrm>
            <a:off x="4755914" y="380993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36" name="Straight Arrow Connector 35">
            <a:extLst>
              <a:ext uri="{FF2B5EF4-FFF2-40B4-BE49-F238E27FC236}">
                <a16:creationId xmlns:a16="http://schemas.microsoft.com/office/drawing/2014/main" id="{51F5EE2A-1F31-A2D2-53A3-9A29AD121EFA}"/>
              </a:ext>
            </a:extLst>
          </p:cNvPr>
          <p:cNvCxnSpPr/>
          <p:nvPr/>
        </p:nvCxnSpPr>
        <p:spPr>
          <a:xfrm flipV="1">
            <a:off x="4211397" y="318350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D8D4E79-7455-946F-EC51-8CCD0D7D0F92}"/>
              </a:ext>
            </a:extLst>
          </p:cNvPr>
          <p:cNvSpPr txBox="1"/>
          <p:nvPr/>
        </p:nvSpPr>
        <p:spPr>
          <a:xfrm>
            <a:off x="3543074" y="1973949"/>
            <a:ext cx="1336649" cy="338554"/>
          </a:xfrm>
          <a:prstGeom prst="rect">
            <a:avLst/>
          </a:prstGeom>
          <a:noFill/>
        </p:spPr>
        <p:txBody>
          <a:bodyPr wrap="none" rtlCol="0">
            <a:spAutoFit/>
          </a:bodyPr>
          <a:lstStyle/>
          <a:p>
            <a:pPr algn="ctr"/>
            <a:r>
              <a:rPr lang="en-US" sz="1600" b="0" dirty="0">
                <a:latin typeface="CMU Bright Oblique"/>
                <a:cs typeface="CMU Bright Oblique"/>
              </a:rPr>
              <a:t>“unprepared”</a:t>
            </a:r>
          </a:p>
        </p:txBody>
      </p:sp>
      <p:sp>
        <p:nvSpPr>
          <p:cNvPr id="38" name="TextBox 37">
            <a:extLst>
              <a:ext uri="{FF2B5EF4-FFF2-40B4-BE49-F238E27FC236}">
                <a16:creationId xmlns:a16="http://schemas.microsoft.com/office/drawing/2014/main" id="{589099CC-AAA5-93E1-CBA1-F1FD74392843}"/>
              </a:ext>
            </a:extLst>
          </p:cNvPr>
          <p:cNvSpPr txBox="1"/>
          <p:nvPr/>
        </p:nvSpPr>
        <p:spPr>
          <a:xfrm>
            <a:off x="4177216" y="3234920"/>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39" name="Rectangle 38">
            <a:extLst>
              <a:ext uri="{FF2B5EF4-FFF2-40B4-BE49-F238E27FC236}">
                <a16:creationId xmlns:a16="http://schemas.microsoft.com/office/drawing/2014/main" id="{65B1C1B2-097C-EB68-FF17-EF7CF58A817F}"/>
              </a:ext>
            </a:extLst>
          </p:cNvPr>
          <p:cNvSpPr/>
          <p:nvPr/>
        </p:nvSpPr>
        <p:spPr>
          <a:xfrm>
            <a:off x="3723101" y="2752590"/>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0" name="Straight Arrow Connector 39">
            <a:extLst>
              <a:ext uri="{FF2B5EF4-FFF2-40B4-BE49-F238E27FC236}">
                <a16:creationId xmlns:a16="http://schemas.microsoft.com/office/drawing/2014/main" id="{1AA46ABC-37C8-E446-4B91-C9D576271497}"/>
              </a:ext>
            </a:extLst>
          </p:cNvPr>
          <p:cNvCxnSpPr>
            <a:cxnSpLocks/>
            <a:stCxn id="39" idx="0"/>
            <a:endCxn id="37" idx="2"/>
          </p:cNvCxnSpPr>
          <p:nvPr/>
        </p:nvCxnSpPr>
        <p:spPr>
          <a:xfrm flipV="1">
            <a:off x="4211398" y="2312503"/>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5E887D6-4171-304D-E54A-D49686D59DDA}"/>
              </a:ext>
            </a:extLst>
          </p:cNvPr>
          <p:cNvCxnSpPr/>
          <p:nvPr/>
        </p:nvCxnSpPr>
        <p:spPr>
          <a:xfrm flipV="1">
            <a:off x="4217873" y="39475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2D75C96-DD59-6037-233C-8473B300FF2C}"/>
              </a:ext>
            </a:extLst>
          </p:cNvPr>
          <p:cNvSpPr txBox="1"/>
          <p:nvPr/>
        </p:nvSpPr>
        <p:spPr>
          <a:xfrm>
            <a:off x="3946742" y="4328609"/>
            <a:ext cx="54226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“so”</a:t>
            </a:r>
          </a:p>
        </p:txBody>
      </p:sp>
      <p:sp>
        <p:nvSpPr>
          <p:cNvPr id="43" name="Rectangle 42">
            <a:extLst>
              <a:ext uri="{FF2B5EF4-FFF2-40B4-BE49-F238E27FC236}">
                <a16:creationId xmlns:a16="http://schemas.microsoft.com/office/drawing/2014/main" id="{B527A922-DF89-502C-2E97-4B9C8C3E5EE4}"/>
              </a:ext>
            </a:extLst>
          </p:cNvPr>
          <p:cNvSpPr/>
          <p:nvPr/>
        </p:nvSpPr>
        <p:spPr>
          <a:xfrm>
            <a:off x="5210288" y="356971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44" name="Straight Arrow Connector 43">
            <a:extLst>
              <a:ext uri="{FF2B5EF4-FFF2-40B4-BE49-F238E27FC236}">
                <a16:creationId xmlns:a16="http://schemas.microsoft.com/office/drawing/2014/main" id="{090A78C9-7649-A11C-8143-02713DD3D561}"/>
              </a:ext>
            </a:extLst>
          </p:cNvPr>
          <p:cNvCxnSpPr/>
          <p:nvPr/>
        </p:nvCxnSpPr>
        <p:spPr>
          <a:xfrm flipV="1">
            <a:off x="5695281" y="318031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2D284745-46AF-3EC4-9A3C-CF3656776EE4}"/>
              </a:ext>
            </a:extLst>
          </p:cNvPr>
          <p:cNvSpPr txBox="1"/>
          <p:nvPr/>
        </p:nvSpPr>
        <p:spPr>
          <a:xfrm>
            <a:off x="5175011" y="1970768"/>
            <a:ext cx="1040541" cy="338554"/>
          </a:xfrm>
          <a:prstGeom prst="rect">
            <a:avLst/>
          </a:prstGeom>
          <a:noFill/>
        </p:spPr>
        <p:txBody>
          <a:bodyPr wrap="none" rtlCol="0">
            <a:spAutoFit/>
          </a:bodyPr>
          <a:lstStyle/>
          <a:p>
            <a:pPr algn="ctr"/>
            <a:r>
              <a:rPr lang="en-US" sz="1600" b="0" dirty="0">
                <a:latin typeface="CMU Bright Oblique"/>
                <a:cs typeface="CMU Bright Oblique"/>
              </a:rPr>
              <a:t>“because”</a:t>
            </a:r>
          </a:p>
        </p:txBody>
      </p:sp>
      <p:sp>
        <p:nvSpPr>
          <p:cNvPr id="46" name="TextBox 45">
            <a:extLst>
              <a:ext uri="{FF2B5EF4-FFF2-40B4-BE49-F238E27FC236}">
                <a16:creationId xmlns:a16="http://schemas.microsoft.com/office/drawing/2014/main" id="{978C2D9B-6D9E-030B-431E-D6D3F0A9696D}"/>
              </a:ext>
            </a:extLst>
          </p:cNvPr>
          <p:cNvSpPr txBox="1"/>
          <p:nvPr/>
        </p:nvSpPr>
        <p:spPr>
          <a:xfrm>
            <a:off x="5661100" y="323173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47" name="Rectangle 46">
            <a:extLst>
              <a:ext uri="{FF2B5EF4-FFF2-40B4-BE49-F238E27FC236}">
                <a16:creationId xmlns:a16="http://schemas.microsoft.com/office/drawing/2014/main" id="{1371AD6C-FC4A-65A1-7F7B-F9F4794FA5F7}"/>
              </a:ext>
            </a:extLst>
          </p:cNvPr>
          <p:cNvSpPr/>
          <p:nvPr/>
        </p:nvSpPr>
        <p:spPr>
          <a:xfrm>
            <a:off x="5206985" y="274940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8" name="Straight Arrow Connector 47">
            <a:extLst>
              <a:ext uri="{FF2B5EF4-FFF2-40B4-BE49-F238E27FC236}">
                <a16:creationId xmlns:a16="http://schemas.microsoft.com/office/drawing/2014/main" id="{7BE1E753-4C16-4946-2BDF-D5863CEF71DF}"/>
              </a:ext>
            </a:extLst>
          </p:cNvPr>
          <p:cNvCxnSpPr>
            <a:cxnSpLocks/>
            <a:stCxn id="47" idx="0"/>
            <a:endCxn id="45" idx="2"/>
          </p:cNvCxnSpPr>
          <p:nvPr/>
        </p:nvCxnSpPr>
        <p:spPr>
          <a:xfrm flipV="1">
            <a:off x="5695282" y="2309322"/>
            <a:ext cx="0"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3AA4E1F-6A3C-75CD-C87F-3BECDF4F7EBA}"/>
              </a:ext>
            </a:extLst>
          </p:cNvPr>
          <p:cNvCxnSpPr/>
          <p:nvPr/>
        </p:nvCxnSpPr>
        <p:spPr>
          <a:xfrm flipV="1">
            <a:off x="5701757" y="3944356"/>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D376758B-DD4F-2903-E042-DB1388092AA9}"/>
              </a:ext>
            </a:extLst>
          </p:cNvPr>
          <p:cNvSpPr txBox="1"/>
          <p:nvPr/>
        </p:nvSpPr>
        <p:spPr>
          <a:xfrm>
            <a:off x="5033436" y="4325428"/>
            <a:ext cx="1336649"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“unprepared”</a:t>
            </a:r>
          </a:p>
        </p:txBody>
      </p:sp>
      <p:sp>
        <p:nvSpPr>
          <p:cNvPr id="51" name="TextBox 50">
            <a:extLst>
              <a:ext uri="{FF2B5EF4-FFF2-40B4-BE49-F238E27FC236}">
                <a16:creationId xmlns:a16="http://schemas.microsoft.com/office/drawing/2014/main" id="{E5472883-C084-82A6-A464-88FE2FC44DF6}"/>
              </a:ext>
            </a:extLst>
          </p:cNvPr>
          <p:cNvSpPr txBox="1"/>
          <p:nvPr/>
        </p:nvSpPr>
        <p:spPr>
          <a:xfrm>
            <a:off x="150417" y="4313194"/>
            <a:ext cx="22667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 woke up this morning”</a:t>
            </a:r>
          </a:p>
        </p:txBody>
      </p:sp>
      <p:cxnSp>
        <p:nvCxnSpPr>
          <p:cNvPr id="52" name="Straight Arrow Connector 51">
            <a:extLst>
              <a:ext uri="{FF2B5EF4-FFF2-40B4-BE49-F238E27FC236}">
                <a16:creationId xmlns:a16="http://schemas.microsoft.com/office/drawing/2014/main" id="{B0FAA608-2F0B-78F2-B256-120C0097F7CD}"/>
              </a:ext>
            </a:extLst>
          </p:cNvPr>
          <p:cNvCxnSpPr/>
          <p:nvPr/>
        </p:nvCxnSpPr>
        <p:spPr>
          <a:xfrm>
            <a:off x="7656285" y="375856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E4C5C56E-A7E1-4C8A-5634-F802895FC394}"/>
              </a:ext>
            </a:extLst>
          </p:cNvPr>
          <p:cNvSpPr txBox="1"/>
          <p:nvPr/>
        </p:nvSpPr>
        <p:spPr>
          <a:xfrm>
            <a:off x="7734538" y="3801396"/>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54" name="Rectangle 53">
            <a:extLst>
              <a:ext uri="{FF2B5EF4-FFF2-40B4-BE49-F238E27FC236}">
                <a16:creationId xmlns:a16="http://schemas.microsoft.com/office/drawing/2014/main" id="{17D4D962-1A2E-9A3E-20EA-E29C0184B3EF}"/>
              </a:ext>
            </a:extLst>
          </p:cNvPr>
          <p:cNvSpPr/>
          <p:nvPr/>
        </p:nvSpPr>
        <p:spPr>
          <a:xfrm>
            <a:off x="8154058" y="357779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55" name="TextBox 54">
            <a:extLst>
              <a:ext uri="{FF2B5EF4-FFF2-40B4-BE49-F238E27FC236}">
                <a16:creationId xmlns:a16="http://schemas.microsoft.com/office/drawing/2014/main" id="{155C6AD5-F50C-12E9-6DDC-2B0AD8A169D4}"/>
              </a:ext>
            </a:extLst>
          </p:cNvPr>
          <p:cNvSpPr txBox="1"/>
          <p:nvPr/>
        </p:nvSpPr>
        <p:spPr>
          <a:xfrm>
            <a:off x="8230866" y="1978848"/>
            <a:ext cx="816377" cy="338554"/>
          </a:xfrm>
          <a:prstGeom prst="rect">
            <a:avLst/>
          </a:prstGeom>
          <a:noFill/>
        </p:spPr>
        <p:txBody>
          <a:bodyPr wrap="none" rtlCol="0">
            <a:spAutoFit/>
          </a:bodyPr>
          <a:lstStyle/>
          <a:p>
            <a:pPr algn="ctr"/>
            <a:r>
              <a:rPr lang="en-US" sz="1600" b="0" dirty="0">
                <a:latin typeface="CMU Bright Oblique"/>
                <a:cs typeface="CMU Bright Oblique"/>
              </a:rPr>
              <a:t>“</a:t>
            </a:r>
            <a:r>
              <a:rPr lang="en-US" sz="1600" dirty="0">
                <a:latin typeface="CMU Bright Oblique"/>
                <a:cs typeface="CMU Bright Oblique"/>
              </a:rPr>
              <a:t>slides</a:t>
            </a:r>
            <a:r>
              <a:rPr lang="en-US" sz="1600" b="0" dirty="0">
                <a:latin typeface="CMU Bright Oblique"/>
                <a:cs typeface="CMU Bright Oblique"/>
              </a:rPr>
              <a:t>”</a:t>
            </a:r>
          </a:p>
        </p:txBody>
      </p:sp>
      <p:sp>
        <p:nvSpPr>
          <p:cNvPr id="56" name="TextBox 55">
            <a:extLst>
              <a:ext uri="{FF2B5EF4-FFF2-40B4-BE49-F238E27FC236}">
                <a16:creationId xmlns:a16="http://schemas.microsoft.com/office/drawing/2014/main" id="{20DD0965-5B37-C63F-9A38-AD1CABDFD258}"/>
              </a:ext>
            </a:extLst>
          </p:cNvPr>
          <p:cNvSpPr txBox="1"/>
          <p:nvPr/>
        </p:nvSpPr>
        <p:spPr>
          <a:xfrm>
            <a:off x="8604870" y="323981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aseline="-25000" dirty="0">
                <a:latin typeface="CMU Bright Oblique"/>
                <a:cs typeface="CMU Bright Oblique"/>
              </a:rPr>
              <a:t>6</a:t>
            </a:r>
            <a:endParaRPr lang="en-US" sz="1600" b="0" dirty="0">
              <a:latin typeface="CMU Bright Oblique"/>
              <a:cs typeface="CMU Bright Oblique"/>
            </a:endParaRPr>
          </a:p>
        </p:txBody>
      </p:sp>
      <p:sp>
        <p:nvSpPr>
          <p:cNvPr id="57" name="Rectangle 56">
            <a:extLst>
              <a:ext uri="{FF2B5EF4-FFF2-40B4-BE49-F238E27FC236}">
                <a16:creationId xmlns:a16="http://schemas.microsoft.com/office/drawing/2014/main" id="{0954D8CB-1071-38D8-8339-D66391F2473B}"/>
              </a:ext>
            </a:extLst>
          </p:cNvPr>
          <p:cNvSpPr/>
          <p:nvPr/>
        </p:nvSpPr>
        <p:spPr>
          <a:xfrm>
            <a:off x="8150756" y="275748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58" name="Straight Arrow Connector 57">
            <a:extLst>
              <a:ext uri="{FF2B5EF4-FFF2-40B4-BE49-F238E27FC236}">
                <a16:creationId xmlns:a16="http://schemas.microsoft.com/office/drawing/2014/main" id="{62EC0679-D56C-A0ED-AD5E-F1D5FE0F3E2A}"/>
              </a:ext>
            </a:extLst>
          </p:cNvPr>
          <p:cNvCxnSpPr>
            <a:cxnSpLocks/>
            <a:stCxn id="57" idx="0"/>
            <a:endCxn id="55" idx="2"/>
          </p:cNvCxnSpPr>
          <p:nvPr/>
        </p:nvCxnSpPr>
        <p:spPr>
          <a:xfrm flipV="1">
            <a:off x="8639053" y="2317402"/>
            <a:ext cx="2"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CB3F0BFB-1C1D-0763-58CB-CAC91DD3D27E}"/>
              </a:ext>
            </a:extLst>
          </p:cNvPr>
          <p:cNvCxnSpPr/>
          <p:nvPr/>
        </p:nvCxnSpPr>
        <p:spPr>
          <a:xfrm flipV="1">
            <a:off x="8639051" y="31867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61EB32AE-79DD-AFE2-8587-E9A19A9E4F95}"/>
              </a:ext>
            </a:extLst>
          </p:cNvPr>
          <p:cNvCxnSpPr/>
          <p:nvPr/>
        </p:nvCxnSpPr>
        <p:spPr>
          <a:xfrm flipV="1">
            <a:off x="8645528" y="395083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B47973E5-62E6-0228-A246-B2C12424CE62}"/>
              </a:ext>
            </a:extLst>
          </p:cNvPr>
          <p:cNvSpPr txBox="1"/>
          <p:nvPr/>
        </p:nvSpPr>
        <p:spPr>
          <a:xfrm>
            <a:off x="8330699" y="4292046"/>
            <a:ext cx="616707"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“my”</a:t>
            </a:r>
          </a:p>
        </p:txBody>
      </p:sp>
      <p:cxnSp>
        <p:nvCxnSpPr>
          <p:cNvPr id="62" name="Straight Arrow Connector 61">
            <a:extLst>
              <a:ext uri="{FF2B5EF4-FFF2-40B4-BE49-F238E27FC236}">
                <a16:creationId xmlns:a16="http://schemas.microsoft.com/office/drawing/2014/main" id="{11B01A29-0380-9B74-E01A-E310EB79550C}"/>
              </a:ext>
            </a:extLst>
          </p:cNvPr>
          <p:cNvCxnSpPr/>
          <p:nvPr/>
        </p:nvCxnSpPr>
        <p:spPr>
          <a:xfrm>
            <a:off x="9129757" y="376026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4D331F43-6F36-ED3B-FA29-399558B4AF43}"/>
              </a:ext>
            </a:extLst>
          </p:cNvPr>
          <p:cNvSpPr txBox="1"/>
          <p:nvPr/>
        </p:nvSpPr>
        <p:spPr>
          <a:xfrm>
            <a:off x="9208010" y="3803096"/>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6</a:t>
            </a:r>
          </a:p>
        </p:txBody>
      </p:sp>
      <p:sp>
        <p:nvSpPr>
          <p:cNvPr id="64" name="Rectangle 63">
            <a:extLst>
              <a:ext uri="{FF2B5EF4-FFF2-40B4-BE49-F238E27FC236}">
                <a16:creationId xmlns:a16="http://schemas.microsoft.com/office/drawing/2014/main" id="{918B0F43-5268-6C0E-94C9-180D71D48B66}"/>
              </a:ext>
            </a:extLst>
          </p:cNvPr>
          <p:cNvSpPr/>
          <p:nvPr/>
        </p:nvSpPr>
        <p:spPr>
          <a:xfrm>
            <a:off x="9598630" y="356971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65" name="TextBox 64">
            <a:extLst>
              <a:ext uri="{FF2B5EF4-FFF2-40B4-BE49-F238E27FC236}">
                <a16:creationId xmlns:a16="http://schemas.microsoft.com/office/drawing/2014/main" id="{B7BD4443-961D-E617-7F48-AD58359365AF}"/>
              </a:ext>
            </a:extLst>
          </p:cNvPr>
          <p:cNvSpPr txBox="1"/>
          <p:nvPr/>
        </p:nvSpPr>
        <p:spPr>
          <a:xfrm>
            <a:off x="9577208" y="1970768"/>
            <a:ext cx="1012842" cy="338554"/>
          </a:xfrm>
          <a:prstGeom prst="rect">
            <a:avLst/>
          </a:prstGeom>
          <a:noFill/>
        </p:spPr>
        <p:txBody>
          <a:bodyPr wrap="none" rtlCol="0">
            <a:spAutoFit/>
          </a:bodyPr>
          <a:lstStyle/>
          <a:p>
            <a:pPr algn="ctr"/>
            <a:r>
              <a:rPr lang="en-US" sz="1600" b="0" dirty="0">
                <a:latin typeface="CMU Bright Oblique"/>
                <a:cs typeface="CMU Bright Oblique"/>
              </a:rPr>
              <a:t>“weren’t”</a:t>
            </a:r>
          </a:p>
        </p:txBody>
      </p:sp>
      <p:sp>
        <p:nvSpPr>
          <p:cNvPr id="66" name="TextBox 65">
            <a:extLst>
              <a:ext uri="{FF2B5EF4-FFF2-40B4-BE49-F238E27FC236}">
                <a16:creationId xmlns:a16="http://schemas.microsoft.com/office/drawing/2014/main" id="{32FA88D9-A735-A6AB-BDD3-EDF829CCC5BD}"/>
              </a:ext>
            </a:extLst>
          </p:cNvPr>
          <p:cNvSpPr txBox="1"/>
          <p:nvPr/>
        </p:nvSpPr>
        <p:spPr>
          <a:xfrm>
            <a:off x="10049442" y="3231739"/>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7</a:t>
            </a:r>
          </a:p>
        </p:txBody>
      </p:sp>
      <p:cxnSp>
        <p:nvCxnSpPr>
          <p:cNvPr id="67" name="Straight Arrow Connector 66">
            <a:extLst>
              <a:ext uri="{FF2B5EF4-FFF2-40B4-BE49-F238E27FC236}">
                <a16:creationId xmlns:a16="http://schemas.microsoft.com/office/drawing/2014/main" id="{336F5102-E63C-EF05-4AE5-A7D9BDD03805}"/>
              </a:ext>
            </a:extLst>
          </p:cNvPr>
          <p:cNvCxnSpPr>
            <a:cxnSpLocks/>
            <a:endCxn id="65" idx="2"/>
          </p:cNvCxnSpPr>
          <p:nvPr/>
        </p:nvCxnSpPr>
        <p:spPr>
          <a:xfrm flipV="1">
            <a:off x="10083625" y="2309322"/>
            <a:ext cx="4"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ED99272E-FE44-228B-6B03-8ECBEBC17F39}"/>
              </a:ext>
            </a:extLst>
          </p:cNvPr>
          <p:cNvCxnSpPr/>
          <p:nvPr/>
        </p:nvCxnSpPr>
        <p:spPr>
          <a:xfrm flipV="1">
            <a:off x="10083623" y="317871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588C9D2-C9C3-BBB1-281E-9A5BFDC9C53C}"/>
              </a:ext>
            </a:extLst>
          </p:cNvPr>
          <p:cNvCxnSpPr/>
          <p:nvPr/>
        </p:nvCxnSpPr>
        <p:spPr>
          <a:xfrm flipV="1">
            <a:off x="10090100" y="394275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6462876A-DCAE-2FFD-A3C2-B17DE4B62852}"/>
              </a:ext>
            </a:extLst>
          </p:cNvPr>
          <p:cNvSpPr txBox="1"/>
          <p:nvPr/>
        </p:nvSpPr>
        <p:spPr>
          <a:xfrm>
            <a:off x="9675437" y="4283966"/>
            <a:ext cx="816377"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“slides”</a:t>
            </a:r>
          </a:p>
        </p:txBody>
      </p:sp>
      <p:cxnSp>
        <p:nvCxnSpPr>
          <p:cNvPr id="71" name="Straight Arrow Connector 70">
            <a:extLst>
              <a:ext uri="{FF2B5EF4-FFF2-40B4-BE49-F238E27FC236}">
                <a16:creationId xmlns:a16="http://schemas.microsoft.com/office/drawing/2014/main" id="{6132B1A9-C14C-60EF-4F08-764912E6D2AF}"/>
              </a:ext>
            </a:extLst>
          </p:cNvPr>
          <p:cNvCxnSpPr/>
          <p:nvPr/>
        </p:nvCxnSpPr>
        <p:spPr>
          <a:xfrm>
            <a:off x="10574329" y="375218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AA862F0B-1F5E-2818-DC2C-88C02722EE69}"/>
              </a:ext>
            </a:extLst>
          </p:cNvPr>
          <p:cNvSpPr txBox="1"/>
          <p:nvPr/>
        </p:nvSpPr>
        <p:spPr>
          <a:xfrm>
            <a:off x="10652582" y="3795016"/>
            <a:ext cx="360996"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7</a:t>
            </a:r>
          </a:p>
        </p:txBody>
      </p:sp>
      <p:sp>
        <p:nvSpPr>
          <p:cNvPr id="73" name="Rectangle 72">
            <a:extLst>
              <a:ext uri="{FF2B5EF4-FFF2-40B4-BE49-F238E27FC236}">
                <a16:creationId xmlns:a16="http://schemas.microsoft.com/office/drawing/2014/main" id="{3FE379F4-227C-D2E4-7AF4-D300D4DDD88A}"/>
              </a:ext>
            </a:extLst>
          </p:cNvPr>
          <p:cNvSpPr/>
          <p:nvPr/>
        </p:nvSpPr>
        <p:spPr>
          <a:xfrm>
            <a:off x="9595326" y="273380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spTree>
    <p:extLst>
      <p:ext uri="{BB962C8B-B14F-4D97-AF65-F5344CB8AC3E}">
        <p14:creationId xmlns:p14="http://schemas.microsoft.com/office/powerpoint/2010/main" val="3730562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D795D-472B-C8C6-1674-75F109834BF0}"/>
              </a:ext>
            </a:extLst>
          </p:cNvPr>
          <p:cNvSpPr>
            <a:spLocks noGrp="1"/>
          </p:cNvSpPr>
          <p:nvPr>
            <p:ph type="title"/>
          </p:nvPr>
        </p:nvSpPr>
        <p:spPr/>
        <p:txBody>
          <a:bodyPr/>
          <a:lstStyle/>
          <a:p>
            <a:r>
              <a:rPr lang="en-US" dirty="0" err="1"/>
              <a:t>ChatGPT</a:t>
            </a:r>
            <a:endParaRPr lang="en-US" dirty="0"/>
          </a:p>
        </p:txBody>
      </p:sp>
      <p:sp>
        <p:nvSpPr>
          <p:cNvPr id="3" name="Content Placeholder 2">
            <a:extLst>
              <a:ext uri="{FF2B5EF4-FFF2-40B4-BE49-F238E27FC236}">
                <a16:creationId xmlns:a16="http://schemas.microsoft.com/office/drawing/2014/main" id="{501E9F60-52CF-282C-DF4C-A27A21D895C3}"/>
              </a:ext>
            </a:extLst>
          </p:cNvPr>
          <p:cNvSpPr>
            <a:spLocks noGrp="1"/>
          </p:cNvSpPr>
          <p:nvPr>
            <p:ph idx="1"/>
          </p:nvPr>
        </p:nvSpPr>
        <p:spPr>
          <a:xfrm>
            <a:off x="838200" y="1452282"/>
            <a:ext cx="10515600" cy="4724681"/>
          </a:xfrm>
        </p:spPr>
        <p:txBody>
          <a:bodyPr>
            <a:normAutofit fontScale="92500" lnSpcReduction="20000"/>
          </a:bodyPr>
          <a:lstStyle/>
          <a:p>
            <a:r>
              <a:rPr lang="en-US" dirty="0">
                <a:latin typeface="+mj-lt"/>
              </a:rPr>
              <a:t>Modern tools put a lot of infrastructure around this “next word prediction”</a:t>
            </a:r>
          </a:p>
          <a:p>
            <a:endParaRPr lang="en-US" dirty="0">
              <a:latin typeface="+mj-lt"/>
            </a:endParaRPr>
          </a:p>
          <a:p>
            <a:r>
              <a:rPr lang="en-US" dirty="0">
                <a:latin typeface="+mj-lt"/>
              </a:rPr>
              <a:t>But the general idea holds – take all of the text that humans have ever created, and learn the probability of words and phrases occurring with each other.</a:t>
            </a:r>
          </a:p>
          <a:p>
            <a:endParaRPr lang="en-US" dirty="0">
              <a:latin typeface="+mj-lt"/>
            </a:endParaRPr>
          </a:p>
          <a:p>
            <a:r>
              <a:rPr lang="en-US" dirty="0">
                <a:latin typeface="+mj-lt"/>
              </a:rPr>
              <a:t>Given a new input, predict (based on the probabilities you’ve learned) what the most likely next phrase/response is.</a:t>
            </a:r>
          </a:p>
          <a:p>
            <a:endParaRPr lang="en-US" dirty="0">
              <a:latin typeface="+mj-lt"/>
            </a:endParaRPr>
          </a:p>
          <a:p>
            <a:r>
              <a:rPr lang="en-US" dirty="0">
                <a:latin typeface="+mj-lt"/>
              </a:rPr>
              <a:t>Improved by Reinforcement Learning: Make the prediction and then let a human provide feedback on how good it is. Helps to learn ”better” answers, but *implemented* as predict the next word better, and sometimes “check to see if the answer is problematic and restart”.</a:t>
            </a:r>
          </a:p>
        </p:txBody>
      </p:sp>
    </p:spTree>
    <p:extLst>
      <p:ext uri="{BB962C8B-B14F-4D97-AF65-F5344CB8AC3E}">
        <p14:creationId xmlns:p14="http://schemas.microsoft.com/office/powerpoint/2010/main" val="83808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3C19-D5DB-4461-C609-152F338FF07E}"/>
              </a:ext>
            </a:extLst>
          </p:cNvPr>
          <p:cNvSpPr>
            <a:spLocks noGrp="1"/>
          </p:cNvSpPr>
          <p:nvPr>
            <p:ph type="title"/>
          </p:nvPr>
        </p:nvSpPr>
        <p:spPr/>
        <p:txBody>
          <a:bodyPr/>
          <a:lstStyle/>
          <a:p>
            <a:r>
              <a:rPr lang="en-US" dirty="0"/>
              <a:t>20 Questions</a:t>
            </a:r>
          </a:p>
        </p:txBody>
      </p:sp>
      <p:pic>
        <p:nvPicPr>
          <p:cNvPr id="1026" name="Picture 2" descr="Laptop device icon, office appliances - for stock Laptop device icon, office appliances - for stock laptop icon stock illustrations">
            <a:extLst>
              <a:ext uri="{FF2B5EF4-FFF2-40B4-BE49-F238E27FC236}">
                <a16:creationId xmlns:a16="http://schemas.microsoft.com/office/drawing/2014/main" id="{2396FE11-FAF3-29D3-5BBB-4802CEFB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0"/>
            <a:ext cx="39624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20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8824-6FCC-B8BE-1DDB-303A73F3AD3D}"/>
              </a:ext>
            </a:extLst>
          </p:cNvPr>
          <p:cNvSpPr>
            <a:spLocks noGrp="1"/>
          </p:cNvSpPr>
          <p:nvPr>
            <p:ph type="title"/>
          </p:nvPr>
        </p:nvSpPr>
        <p:spPr>
          <a:xfrm>
            <a:off x="138954" y="96184"/>
            <a:ext cx="2617694" cy="1325563"/>
          </a:xfrm>
        </p:spPr>
        <p:txBody>
          <a:bodyPr/>
          <a:lstStyle/>
          <a:p>
            <a:r>
              <a:rPr lang="en-US" dirty="0"/>
              <a:t>Canned 20 questions:</a:t>
            </a:r>
          </a:p>
        </p:txBody>
      </p:sp>
      <p:pic>
        <p:nvPicPr>
          <p:cNvPr id="6" name="Content Placeholder 5" descr="A screenshot of a chat&#10;&#10;AI-generated content may be incorrect.">
            <a:extLst>
              <a:ext uri="{FF2B5EF4-FFF2-40B4-BE49-F238E27FC236}">
                <a16:creationId xmlns:a16="http://schemas.microsoft.com/office/drawing/2014/main" id="{401178DD-1FF5-2A47-53B6-5BCFB747E7D6}"/>
              </a:ext>
            </a:extLst>
          </p:cNvPr>
          <p:cNvPicPr>
            <a:picLocks noGrp="1" noChangeAspect="1"/>
          </p:cNvPicPr>
          <p:nvPr>
            <p:ph idx="1"/>
          </p:nvPr>
        </p:nvPicPr>
        <p:blipFill>
          <a:blip r:embed="rId2"/>
          <a:stretch>
            <a:fillRect/>
          </a:stretch>
        </p:blipFill>
        <p:spPr>
          <a:xfrm>
            <a:off x="3157999" y="-2532"/>
            <a:ext cx="9034001" cy="6860531"/>
          </a:xfrm>
        </p:spPr>
      </p:pic>
    </p:spTree>
    <p:extLst>
      <p:ext uri="{BB962C8B-B14F-4D97-AF65-F5344CB8AC3E}">
        <p14:creationId xmlns:p14="http://schemas.microsoft.com/office/powerpoint/2010/main" val="3555344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43045-18D7-B8FB-C671-64D2F78E4ACA}"/>
              </a:ext>
            </a:extLst>
          </p:cNvPr>
          <p:cNvSpPr>
            <a:spLocks noGrp="1"/>
          </p:cNvSpPr>
          <p:nvPr>
            <p:ph type="title"/>
          </p:nvPr>
        </p:nvSpPr>
        <p:spPr/>
        <p:txBody>
          <a:bodyPr/>
          <a:lstStyle/>
          <a:p>
            <a:r>
              <a:rPr lang="en-US" dirty="0"/>
              <a:t>Not just text…</a:t>
            </a:r>
          </a:p>
        </p:txBody>
      </p:sp>
      <p:sp>
        <p:nvSpPr>
          <p:cNvPr id="3" name="Content Placeholder 2">
            <a:extLst>
              <a:ext uri="{FF2B5EF4-FFF2-40B4-BE49-F238E27FC236}">
                <a16:creationId xmlns:a16="http://schemas.microsoft.com/office/drawing/2014/main" id="{AE15FC19-3568-F226-875D-8A604153A68A}"/>
              </a:ext>
            </a:extLst>
          </p:cNvPr>
          <p:cNvSpPr>
            <a:spLocks noGrp="1"/>
          </p:cNvSpPr>
          <p:nvPr>
            <p:ph idx="1"/>
          </p:nvPr>
        </p:nvSpPr>
        <p:spPr>
          <a:xfrm>
            <a:off x="838200" y="1825624"/>
            <a:ext cx="6042941" cy="4667251"/>
          </a:xfrm>
        </p:spPr>
        <p:txBody>
          <a:bodyPr>
            <a:normAutofit/>
          </a:bodyPr>
          <a:lstStyle/>
          <a:p>
            <a:r>
              <a:rPr lang="en-US" dirty="0">
                <a:latin typeface="+mj-lt"/>
              </a:rPr>
              <a:t>Scrape all of the images from the internet and their associated text/captions</a:t>
            </a:r>
          </a:p>
          <a:p>
            <a:endParaRPr lang="en-US" dirty="0">
              <a:latin typeface="+mj-lt"/>
            </a:endParaRPr>
          </a:p>
          <a:p>
            <a:r>
              <a:rPr lang="en-US" dirty="0">
                <a:latin typeface="+mj-lt"/>
              </a:rPr>
              <a:t>Learn the relationship between text and images</a:t>
            </a:r>
          </a:p>
          <a:p>
            <a:endParaRPr lang="en-US" dirty="0">
              <a:latin typeface="+mj-lt"/>
            </a:endParaRPr>
          </a:p>
          <a:p>
            <a:r>
              <a:rPr lang="en-US" dirty="0">
                <a:latin typeface="+mj-lt"/>
              </a:rPr>
              <a:t>Train a model to create new images that are aligned with particular captions</a:t>
            </a:r>
          </a:p>
          <a:p>
            <a:pPr marL="0" indent="0">
              <a:buNone/>
            </a:pPr>
            <a:endParaRPr lang="en-US" dirty="0">
              <a:latin typeface="+mj-lt"/>
            </a:endParaRPr>
          </a:p>
        </p:txBody>
      </p:sp>
      <p:pic>
        <p:nvPicPr>
          <p:cNvPr id="4" name="Picture 3">
            <a:extLst>
              <a:ext uri="{FF2B5EF4-FFF2-40B4-BE49-F238E27FC236}">
                <a16:creationId xmlns:a16="http://schemas.microsoft.com/office/drawing/2014/main" id="{27579B42-2950-3E7E-FBF0-3802F0A142E7}"/>
              </a:ext>
            </a:extLst>
          </p:cNvPr>
          <p:cNvPicPr>
            <a:picLocks noChangeAspect="1"/>
          </p:cNvPicPr>
          <p:nvPr/>
        </p:nvPicPr>
        <p:blipFill>
          <a:blip r:embed="rId2"/>
          <a:stretch>
            <a:fillRect/>
          </a:stretch>
        </p:blipFill>
        <p:spPr>
          <a:xfrm>
            <a:off x="6881141" y="0"/>
            <a:ext cx="5310859" cy="6858000"/>
          </a:xfrm>
          <a:prstGeom prst="rect">
            <a:avLst/>
          </a:prstGeom>
        </p:spPr>
      </p:pic>
    </p:spTree>
    <p:extLst>
      <p:ext uri="{BB962C8B-B14F-4D97-AF65-F5344CB8AC3E}">
        <p14:creationId xmlns:p14="http://schemas.microsoft.com/office/powerpoint/2010/main" val="179374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omputer program&#10;&#10;Description automatically generated with medium confidence">
            <a:extLst>
              <a:ext uri="{FF2B5EF4-FFF2-40B4-BE49-F238E27FC236}">
                <a16:creationId xmlns:a16="http://schemas.microsoft.com/office/drawing/2014/main" id="{719A42C6-B509-501C-2557-6A20F251A765}"/>
              </a:ext>
            </a:extLst>
          </p:cNvPr>
          <p:cNvPicPr>
            <a:picLocks noChangeAspect="1"/>
          </p:cNvPicPr>
          <p:nvPr/>
        </p:nvPicPr>
        <p:blipFill rotWithShape="1">
          <a:blip r:embed="rId2">
            <a:extLst>
              <a:ext uri="{28A0092B-C50C-407E-A947-70E740481C1C}">
                <a14:useLocalDpi xmlns:a14="http://schemas.microsoft.com/office/drawing/2010/main" val="0"/>
              </a:ext>
            </a:extLst>
          </a:blip>
          <a:srcRect t="6722" r="77246" b="28743"/>
          <a:stretch/>
        </p:blipFill>
        <p:spPr>
          <a:xfrm>
            <a:off x="0" y="387458"/>
            <a:ext cx="2774197" cy="3719593"/>
          </a:xfrm>
          <a:prstGeom prst="rect">
            <a:avLst/>
          </a:prstGeom>
        </p:spPr>
      </p:pic>
      <p:sp>
        <p:nvSpPr>
          <p:cNvPr id="2" name="TextBox 1">
            <a:extLst>
              <a:ext uri="{FF2B5EF4-FFF2-40B4-BE49-F238E27FC236}">
                <a16:creationId xmlns:a16="http://schemas.microsoft.com/office/drawing/2014/main" id="{F6D6AEE5-245A-358D-EC73-0B5D9E8DBBEF}"/>
              </a:ext>
            </a:extLst>
          </p:cNvPr>
          <p:cNvSpPr txBox="1"/>
          <p:nvPr/>
        </p:nvSpPr>
        <p:spPr>
          <a:xfrm>
            <a:off x="0" y="3739197"/>
            <a:ext cx="12059920" cy="311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CLIP (Contrastive Language Image Pre-Training), is </a:t>
            </a:r>
            <a:r>
              <a:rPr lang="en-US" sz="2800" dirty="0">
                <a:solidFill>
                  <a:srgbClr val="000000"/>
                </a:solidFill>
                <a:sym typeface="Helvetica Neue"/>
              </a:rPr>
              <a:t>the technical basis that allows current approaches to link images and text</a:t>
            </a:r>
            <a:r>
              <a:rPr kumimoji="0" lang="en-US" sz="2800" i="0" u="none" strike="noStrike" cap="none" spc="0" normalizeH="0" baseline="0" dirty="0">
                <a:ln>
                  <a:noFill/>
                </a:ln>
                <a:solidFill>
                  <a:srgbClr val="000000"/>
                </a:solidFill>
                <a:effectLst/>
                <a:uFillTx/>
                <a:latin typeface="+mn-lt"/>
                <a:ea typeface="+mn-ea"/>
                <a:cs typeface="+mn-cs"/>
                <a:sym typeface="Helvetica Neue"/>
              </a:rPr>
              <a:t>.</a:t>
            </a:r>
          </a:p>
          <a:p>
            <a:pPr marL="0" marR="0" indent="0" algn="ctr" defTabSz="825500" rtl="0" fontAlgn="auto" latinLnBrk="0" hangingPunct="0">
              <a:lnSpc>
                <a:spcPct val="100000"/>
              </a:lnSpc>
              <a:spcBef>
                <a:spcPts val="0"/>
              </a:spcBef>
              <a:spcAft>
                <a:spcPts val="0"/>
              </a:spcAft>
              <a:buClrTx/>
              <a:buSzTx/>
              <a:buFontTx/>
              <a:buNone/>
              <a:tabLst/>
            </a:pPr>
            <a:endParaRPr lang="en-US" sz="2800" dirty="0">
              <a:solidFill>
                <a:srgbClr val="000000"/>
              </a:solidFill>
              <a:sym typeface="Helvetica Neue"/>
            </a:endParaRPr>
          </a:p>
          <a:p>
            <a:pPr marL="0" marR="0" indent="0" defTabSz="825500" rtl="0" fontAlgn="auto" latinLnBrk="0" hangingPunct="0">
              <a:lnSpc>
                <a:spcPct val="100000"/>
              </a:lnSpc>
              <a:spcBef>
                <a:spcPts val="0"/>
              </a:spcBef>
              <a:spcAft>
                <a:spcPts val="0"/>
              </a:spcAft>
              <a:buClrTx/>
              <a:buSzTx/>
              <a:buFontTx/>
              <a:buNone/>
              <a:tabLst/>
            </a:pPr>
            <a:r>
              <a:rPr lang="en-US" sz="2800" dirty="0">
                <a:solidFill>
                  <a:srgbClr val="000000"/>
                </a:solidFill>
                <a:sym typeface="Helvetica Neue"/>
              </a:rPr>
              <a:t>T</a:t>
            </a:r>
            <a:r>
              <a:rPr kumimoji="0" lang="en-US" sz="2800" i="0" u="none" strike="noStrike" cap="none" spc="0" normalizeH="0" baseline="0" dirty="0">
                <a:ln>
                  <a:noFill/>
                </a:ln>
                <a:solidFill>
                  <a:srgbClr val="000000"/>
                </a:solidFill>
                <a:effectLst/>
                <a:uFillTx/>
                <a:latin typeface="+mn-lt"/>
                <a:ea typeface="+mn-ea"/>
                <a:cs typeface="+mn-cs"/>
                <a:sym typeface="Helvetica Neue"/>
              </a:rPr>
              <a:t>rained on 5 billion pairs of (image, caption), CLIP has learned to embed images and related text </a:t>
            </a:r>
            <a:r>
              <a:rPr lang="en-US" sz="2800" dirty="0">
                <a:solidFill>
                  <a:srgbClr val="000000"/>
                </a:solidFill>
                <a:sym typeface="Helvetica Neue"/>
              </a:rPr>
              <a:t>to nearby locations (in a high-dimensional vector space)</a:t>
            </a:r>
            <a:r>
              <a:rPr kumimoji="0" lang="en-US" sz="2800" i="0" u="none" strike="noStrike" cap="none" spc="0" normalizeH="0" baseline="0" dirty="0">
                <a:ln>
                  <a:noFill/>
                </a:ln>
                <a:solidFill>
                  <a:srgbClr val="000000"/>
                </a:solidFill>
                <a:effectLst/>
                <a:uFillTx/>
                <a:latin typeface="+mn-lt"/>
                <a:ea typeface="+mn-ea"/>
                <a:cs typeface="+mn-cs"/>
                <a:sym typeface="Helvetica Neue"/>
              </a:rPr>
              <a:t>.</a:t>
            </a:r>
          </a:p>
          <a:p>
            <a:pPr marL="0" marR="0" indent="0" algn="ctr" defTabSz="825500" rtl="0" fontAlgn="auto" latinLnBrk="0" hangingPunct="0">
              <a:lnSpc>
                <a:spcPct val="100000"/>
              </a:lnSpc>
              <a:spcBef>
                <a:spcPts val="0"/>
              </a:spcBef>
              <a:spcAft>
                <a:spcPts val="0"/>
              </a:spcAft>
              <a:buClrTx/>
              <a:buSzTx/>
              <a:buFontTx/>
              <a:buNone/>
              <a:tabLst/>
            </a:pPr>
            <a:endParaRPr lang="en-US" sz="2800" dirty="0">
              <a:solidFill>
                <a:srgbClr val="000000"/>
              </a:solidFill>
              <a:sym typeface="Helvetica Neue"/>
            </a:endParaRPr>
          </a:p>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This is surprisingly powerful.</a:t>
            </a:r>
          </a:p>
        </p:txBody>
      </p:sp>
      <p:sp>
        <p:nvSpPr>
          <p:cNvPr id="5" name="Oval 4">
            <a:extLst>
              <a:ext uri="{FF2B5EF4-FFF2-40B4-BE49-F238E27FC236}">
                <a16:creationId xmlns:a16="http://schemas.microsoft.com/office/drawing/2014/main" id="{EE204416-D019-1F1F-0F0D-2C88A95F6D9F}"/>
              </a:ext>
            </a:extLst>
          </p:cNvPr>
          <p:cNvSpPr/>
          <p:nvPr/>
        </p:nvSpPr>
        <p:spPr>
          <a:xfrm>
            <a:off x="4881966" y="883403"/>
            <a:ext cx="4726983" cy="836909"/>
          </a:xfrm>
          <a:prstGeom prst="ellipse">
            <a:avLst/>
          </a:prstGeom>
          <a:solidFill>
            <a:schemeClr val="accent2">
              <a:lumMod val="60000"/>
              <a:lumOff val="40000"/>
            </a:schemeClr>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Freeform 6">
            <a:extLst>
              <a:ext uri="{FF2B5EF4-FFF2-40B4-BE49-F238E27FC236}">
                <a16:creationId xmlns:a16="http://schemas.microsoft.com/office/drawing/2014/main" id="{B25D6CA3-34B3-C113-B58F-E161F13D7E5E}"/>
              </a:ext>
            </a:extLst>
          </p:cNvPr>
          <p:cNvSpPr/>
          <p:nvPr/>
        </p:nvSpPr>
        <p:spPr>
          <a:xfrm>
            <a:off x="2794000" y="1249796"/>
            <a:ext cx="4551680" cy="1956391"/>
          </a:xfrm>
          <a:custGeom>
            <a:avLst/>
            <a:gdLst>
              <a:gd name="connsiteX0" fmla="*/ 0 w 6278880"/>
              <a:gd name="connsiteY0" fmla="*/ 1950720 h 1966667"/>
              <a:gd name="connsiteX1" fmla="*/ 335280 w 6278880"/>
              <a:gd name="connsiteY1" fmla="*/ 1960880 h 1966667"/>
              <a:gd name="connsiteX2" fmla="*/ 1391920 w 6278880"/>
              <a:gd name="connsiteY2" fmla="*/ 1899920 h 1966667"/>
              <a:gd name="connsiteX3" fmla="*/ 5445760 w 6278880"/>
              <a:gd name="connsiteY3" fmla="*/ 1330960 h 1966667"/>
              <a:gd name="connsiteX4" fmla="*/ 6278880 w 6278880"/>
              <a:gd name="connsiteY4" fmla="*/ 0 h 196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880" h="1966667">
                <a:moveTo>
                  <a:pt x="0" y="1950720"/>
                </a:moveTo>
                <a:cubicBezTo>
                  <a:pt x="51646" y="1960033"/>
                  <a:pt x="103293" y="1969347"/>
                  <a:pt x="335280" y="1960880"/>
                </a:cubicBezTo>
                <a:cubicBezTo>
                  <a:pt x="567267" y="1952413"/>
                  <a:pt x="540173" y="2004907"/>
                  <a:pt x="1391920" y="1899920"/>
                </a:cubicBezTo>
                <a:cubicBezTo>
                  <a:pt x="2243667" y="1794933"/>
                  <a:pt x="4631267" y="1647613"/>
                  <a:pt x="5445760" y="1330960"/>
                </a:cubicBezTo>
                <a:cubicBezTo>
                  <a:pt x="6260253" y="1014307"/>
                  <a:pt x="6269566" y="507153"/>
                  <a:pt x="6278880" y="0"/>
                </a:cubicBez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8" name="Freeform 7">
            <a:extLst>
              <a:ext uri="{FF2B5EF4-FFF2-40B4-BE49-F238E27FC236}">
                <a16:creationId xmlns:a16="http://schemas.microsoft.com/office/drawing/2014/main" id="{35DC7DD1-6F20-1993-40A3-C18F337298A7}"/>
              </a:ext>
            </a:extLst>
          </p:cNvPr>
          <p:cNvSpPr/>
          <p:nvPr/>
        </p:nvSpPr>
        <p:spPr>
          <a:xfrm>
            <a:off x="2783840" y="721084"/>
            <a:ext cx="4236720" cy="518205"/>
          </a:xfrm>
          <a:custGeom>
            <a:avLst/>
            <a:gdLst>
              <a:gd name="connsiteX0" fmla="*/ 0 w 3159760"/>
              <a:gd name="connsiteY0" fmla="*/ 487956 h 548916"/>
              <a:gd name="connsiteX1" fmla="*/ 203200 w 3159760"/>
              <a:gd name="connsiteY1" fmla="*/ 477796 h 548916"/>
              <a:gd name="connsiteX2" fmla="*/ 640080 w 3159760"/>
              <a:gd name="connsiteY2" fmla="*/ 305076 h 548916"/>
              <a:gd name="connsiteX3" fmla="*/ 1615440 w 3159760"/>
              <a:gd name="connsiteY3" fmla="*/ 61236 h 548916"/>
              <a:gd name="connsiteX4" fmla="*/ 2682240 w 3159760"/>
              <a:gd name="connsiteY4" fmla="*/ 40916 h 548916"/>
              <a:gd name="connsiteX5" fmla="*/ 3159760 w 3159760"/>
              <a:gd name="connsiteY5" fmla="*/ 548916 h 548916"/>
              <a:gd name="connsiteX6" fmla="*/ 3159760 w 3159760"/>
              <a:gd name="connsiteY6" fmla="*/ 548916 h 54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760" h="548916">
                <a:moveTo>
                  <a:pt x="0" y="487956"/>
                </a:moveTo>
                <a:cubicBezTo>
                  <a:pt x="48260" y="498116"/>
                  <a:pt x="96520" y="508276"/>
                  <a:pt x="203200" y="477796"/>
                </a:cubicBezTo>
                <a:cubicBezTo>
                  <a:pt x="309880" y="447316"/>
                  <a:pt x="404707" y="374503"/>
                  <a:pt x="640080" y="305076"/>
                </a:cubicBezTo>
                <a:cubicBezTo>
                  <a:pt x="875453" y="235649"/>
                  <a:pt x="1275080" y="105263"/>
                  <a:pt x="1615440" y="61236"/>
                </a:cubicBezTo>
                <a:cubicBezTo>
                  <a:pt x="1955800" y="17209"/>
                  <a:pt x="2424853" y="-40364"/>
                  <a:pt x="2682240" y="40916"/>
                </a:cubicBezTo>
                <a:cubicBezTo>
                  <a:pt x="2939627" y="122196"/>
                  <a:pt x="3159760" y="548916"/>
                  <a:pt x="3159760" y="548916"/>
                </a:cubicBezTo>
                <a:lnTo>
                  <a:pt x="3159760" y="548916"/>
                </a:ln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9" name="Oval 8">
            <a:extLst>
              <a:ext uri="{FF2B5EF4-FFF2-40B4-BE49-F238E27FC236}">
                <a16:creationId xmlns:a16="http://schemas.microsoft.com/office/drawing/2014/main" id="{7DC07128-52CE-5157-F114-AB780CC0BA36}"/>
              </a:ext>
            </a:extLst>
          </p:cNvPr>
          <p:cNvSpPr/>
          <p:nvPr/>
        </p:nvSpPr>
        <p:spPr>
          <a:xfrm>
            <a:off x="6857483" y="1178214"/>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Oval 9">
            <a:extLst>
              <a:ext uri="{FF2B5EF4-FFF2-40B4-BE49-F238E27FC236}">
                <a16:creationId xmlns:a16="http://schemas.microsoft.com/office/drawing/2014/main" id="{662500A5-51EB-6526-2C52-0A5A4D3009B8}"/>
              </a:ext>
            </a:extLst>
          </p:cNvPr>
          <p:cNvSpPr/>
          <p:nvPr/>
        </p:nvSpPr>
        <p:spPr>
          <a:xfrm>
            <a:off x="7213858" y="1208809"/>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22C71585-ACDA-34C4-6553-B82D69856025}"/>
              </a:ext>
            </a:extLst>
          </p:cNvPr>
          <p:cNvSpPr/>
          <p:nvPr/>
        </p:nvSpPr>
        <p:spPr>
          <a:xfrm>
            <a:off x="9492409" y="387458"/>
            <a:ext cx="2449337" cy="1754326"/>
          </a:xfrm>
          <a:prstGeom prst="rect">
            <a:avLst/>
          </a:prstGeom>
          <a:noFill/>
          <a:scene3d>
            <a:camera prst="orthographicFront">
              <a:rot lat="16800000" lon="0" rev="0"/>
            </a:camera>
            <a:lightRig rig="chilly" dir="t"/>
          </a:scene3d>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CLIP SPACE</a:t>
            </a:r>
          </a:p>
        </p:txBody>
      </p:sp>
      <p:sp>
        <p:nvSpPr>
          <p:cNvPr id="13" name="Rectangle 12">
            <a:extLst>
              <a:ext uri="{FF2B5EF4-FFF2-40B4-BE49-F238E27FC236}">
                <a16:creationId xmlns:a16="http://schemas.microsoft.com/office/drawing/2014/main" id="{C619D576-5D19-062B-28DD-3F8B77ACB6FE}"/>
              </a:ext>
            </a:extLst>
          </p:cNvPr>
          <p:cNvSpPr/>
          <p:nvPr/>
        </p:nvSpPr>
        <p:spPr>
          <a:xfrm>
            <a:off x="71120" y="721084"/>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44574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B5F1A960-1199-B880-24C6-4CE091173F83}"/>
              </a:ext>
            </a:extLst>
          </p:cNvPr>
          <p:cNvSpPr/>
          <p:nvPr/>
        </p:nvSpPr>
        <p:spPr>
          <a:xfrm>
            <a:off x="4881966" y="883403"/>
            <a:ext cx="4726983" cy="836909"/>
          </a:xfrm>
          <a:prstGeom prst="ellipse">
            <a:avLst/>
          </a:prstGeom>
          <a:solidFill>
            <a:schemeClr val="accent2">
              <a:lumMod val="60000"/>
              <a:lumOff val="40000"/>
            </a:schemeClr>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5" descr="A diagram of a computer program&#10;&#10;Description automatically generated with medium confidence">
            <a:extLst>
              <a:ext uri="{FF2B5EF4-FFF2-40B4-BE49-F238E27FC236}">
                <a16:creationId xmlns:a16="http://schemas.microsoft.com/office/drawing/2014/main" id="{719A42C6-B509-501C-2557-6A20F251A765}"/>
              </a:ext>
            </a:extLst>
          </p:cNvPr>
          <p:cNvPicPr>
            <a:picLocks noChangeAspect="1"/>
          </p:cNvPicPr>
          <p:nvPr/>
        </p:nvPicPr>
        <p:blipFill rotWithShape="1">
          <a:blip r:embed="rId2">
            <a:extLst>
              <a:ext uri="{28A0092B-C50C-407E-A947-70E740481C1C}">
                <a14:useLocalDpi xmlns:a14="http://schemas.microsoft.com/office/drawing/2010/main" val="0"/>
              </a:ext>
            </a:extLst>
          </a:blip>
          <a:srcRect l="11186" t="6722" r="77246" b="28743"/>
          <a:stretch/>
        </p:blipFill>
        <p:spPr>
          <a:xfrm>
            <a:off x="1363851" y="387458"/>
            <a:ext cx="1410346" cy="3719593"/>
          </a:xfrm>
          <a:prstGeom prst="rect">
            <a:avLst/>
          </a:prstGeom>
        </p:spPr>
      </p:pic>
      <p:sp>
        <p:nvSpPr>
          <p:cNvPr id="5" name="TextBox 4">
            <a:extLst>
              <a:ext uri="{FF2B5EF4-FFF2-40B4-BE49-F238E27FC236}">
                <a16:creationId xmlns:a16="http://schemas.microsoft.com/office/drawing/2014/main" id="{C27057BE-F179-290C-BB7A-8F9B0E8495B5}"/>
              </a:ext>
            </a:extLst>
          </p:cNvPr>
          <p:cNvSpPr txBox="1"/>
          <p:nvPr/>
        </p:nvSpPr>
        <p:spPr>
          <a:xfrm>
            <a:off x="-77403" y="752979"/>
            <a:ext cx="162723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US" sz="2400" i="0" u="none" strike="noStrike" cap="none" spc="0" normalizeH="0" baseline="0" dirty="0">
                <a:ln>
                  <a:noFill/>
                </a:ln>
                <a:solidFill>
                  <a:srgbClr val="000000"/>
                </a:solidFill>
                <a:effectLst/>
                <a:uFillTx/>
                <a:latin typeface="+mn-lt"/>
                <a:ea typeface="+mn-ea"/>
                <a:cs typeface="+mn-cs"/>
                <a:sym typeface="Helvetica Neue"/>
              </a:rPr>
              <a:t>“Orange</a:t>
            </a:r>
            <a:r>
              <a:rPr kumimoji="0" lang="en-US" sz="2400" i="0" u="none" strike="noStrike" cap="none" spc="0" normalizeH="0" dirty="0">
                <a:ln>
                  <a:noFill/>
                </a:ln>
                <a:solidFill>
                  <a:srgbClr val="000000"/>
                </a:solidFill>
                <a:effectLst/>
                <a:uFillTx/>
                <a:latin typeface="+mn-lt"/>
                <a:ea typeface="+mn-ea"/>
                <a:cs typeface="+mn-cs"/>
                <a:sym typeface="Helvetica Neue"/>
              </a:rPr>
              <a:t> Crowned Warbler</a:t>
            </a:r>
            <a:r>
              <a:rPr kumimoji="0" lang="en-US" sz="2400" i="0" u="none" strike="noStrike" cap="none" spc="0" normalizeH="0" baseline="0" dirty="0">
                <a:ln>
                  <a:noFill/>
                </a:ln>
                <a:solidFill>
                  <a:srgbClr val="000000"/>
                </a:solidFill>
                <a:effectLst/>
                <a:uFillTx/>
                <a:latin typeface="+mn-lt"/>
                <a:ea typeface="+mn-ea"/>
                <a:cs typeface="+mn-cs"/>
                <a:sym typeface="Helvetica Neue"/>
              </a:rPr>
              <a:t>”</a:t>
            </a:r>
            <a:endParaRPr lang="en-US" sz="2400" dirty="0"/>
          </a:p>
        </p:txBody>
      </p:sp>
      <p:sp>
        <p:nvSpPr>
          <p:cNvPr id="9" name="Rectangle 8">
            <a:extLst>
              <a:ext uri="{FF2B5EF4-FFF2-40B4-BE49-F238E27FC236}">
                <a16:creationId xmlns:a16="http://schemas.microsoft.com/office/drawing/2014/main" id="{629DD9DC-D128-F8B5-19B3-E8AEC86433DF}"/>
              </a:ext>
            </a:extLst>
          </p:cNvPr>
          <p:cNvSpPr/>
          <p:nvPr/>
        </p:nvSpPr>
        <p:spPr>
          <a:xfrm>
            <a:off x="9492409" y="387458"/>
            <a:ext cx="2449337" cy="1754326"/>
          </a:xfrm>
          <a:prstGeom prst="rect">
            <a:avLst/>
          </a:prstGeom>
          <a:noFill/>
          <a:scene3d>
            <a:camera prst="orthographicFront">
              <a:rot lat="16800000" lon="0" rev="0"/>
            </a:camera>
            <a:lightRig rig="chilly" dir="t"/>
          </a:scene3d>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CLIP SPACE</a:t>
            </a:r>
          </a:p>
        </p:txBody>
      </p:sp>
      <p:sp>
        <p:nvSpPr>
          <p:cNvPr id="10" name="Freeform 9">
            <a:extLst>
              <a:ext uri="{FF2B5EF4-FFF2-40B4-BE49-F238E27FC236}">
                <a16:creationId xmlns:a16="http://schemas.microsoft.com/office/drawing/2014/main" id="{7BECF8EA-6EB1-298B-8ECA-C5A918F11633}"/>
              </a:ext>
            </a:extLst>
          </p:cNvPr>
          <p:cNvSpPr/>
          <p:nvPr/>
        </p:nvSpPr>
        <p:spPr>
          <a:xfrm>
            <a:off x="2773680" y="426720"/>
            <a:ext cx="3271520" cy="812800"/>
          </a:xfrm>
          <a:custGeom>
            <a:avLst/>
            <a:gdLst>
              <a:gd name="connsiteX0" fmla="*/ 0 w 3271520"/>
              <a:gd name="connsiteY0" fmla="*/ 782320 h 812800"/>
              <a:gd name="connsiteX1" fmla="*/ 314960 w 3271520"/>
              <a:gd name="connsiteY1" fmla="*/ 812800 h 812800"/>
              <a:gd name="connsiteX2" fmla="*/ 497840 w 3271520"/>
              <a:gd name="connsiteY2" fmla="*/ 802640 h 812800"/>
              <a:gd name="connsiteX3" fmla="*/ 589280 w 3271520"/>
              <a:gd name="connsiteY3" fmla="*/ 772160 h 812800"/>
              <a:gd name="connsiteX4" fmla="*/ 619760 w 3271520"/>
              <a:gd name="connsiteY4" fmla="*/ 762000 h 812800"/>
              <a:gd name="connsiteX5" fmla="*/ 711200 w 3271520"/>
              <a:gd name="connsiteY5" fmla="*/ 711200 h 812800"/>
              <a:gd name="connsiteX6" fmla="*/ 741680 w 3271520"/>
              <a:gd name="connsiteY6" fmla="*/ 680720 h 812800"/>
              <a:gd name="connsiteX7" fmla="*/ 762000 w 3271520"/>
              <a:gd name="connsiteY7" fmla="*/ 650240 h 812800"/>
              <a:gd name="connsiteX8" fmla="*/ 792480 w 3271520"/>
              <a:gd name="connsiteY8" fmla="*/ 609600 h 812800"/>
              <a:gd name="connsiteX9" fmla="*/ 822960 w 3271520"/>
              <a:gd name="connsiteY9" fmla="*/ 579120 h 812800"/>
              <a:gd name="connsiteX10" fmla="*/ 843280 w 3271520"/>
              <a:gd name="connsiteY10" fmla="*/ 548640 h 812800"/>
              <a:gd name="connsiteX11" fmla="*/ 873760 w 3271520"/>
              <a:gd name="connsiteY11" fmla="*/ 528320 h 812800"/>
              <a:gd name="connsiteX12" fmla="*/ 944880 w 3271520"/>
              <a:gd name="connsiteY12" fmla="*/ 436880 h 812800"/>
              <a:gd name="connsiteX13" fmla="*/ 965200 w 3271520"/>
              <a:gd name="connsiteY13" fmla="*/ 406400 h 812800"/>
              <a:gd name="connsiteX14" fmla="*/ 985520 w 3271520"/>
              <a:gd name="connsiteY14" fmla="*/ 375920 h 812800"/>
              <a:gd name="connsiteX15" fmla="*/ 1005840 w 3271520"/>
              <a:gd name="connsiteY15" fmla="*/ 314960 h 812800"/>
              <a:gd name="connsiteX16" fmla="*/ 1016000 w 3271520"/>
              <a:gd name="connsiteY16" fmla="*/ 284480 h 812800"/>
              <a:gd name="connsiteX17" fmla="*/ 1026160 w 3271520"/>
              <a:gd name="connsiteY17" fmla="*/ 243840 h 812800"/>
              <a:gd name="connsiteX18" fmla="*/ 1066800 w 3271520"/>
              <a:gd name="connsiteY18" fmla="*/ 172720 h 812800"/>
              <a:gd name="connsiteX19" fmla="*/ 1097280 w 3271520"/>
              <a:gd name="connsiteY19" fmla="*/ 132080 h 812800"/>
              <a:gd name="connsiteX20" fmla="*/ 1148080 w 3271520"/>
              <a:gd name="connsiteY20" fmla="*/ 71120 h 812800"/>
              <a:gd name="connsiteX21" fmla="*/ 1209040 w 3271520"/>
              <a:gd name="connsiteY21" fmla="*/ 50800 h 812800"/>
              <a:gd name="connsiteX22" fmla="*/ 1452880 w 3271520"/>
              <a:gd name="connsiteY22" fmla="*/ 30480 h 812800"/>
              <a:gd name="connsiteX23" fmla="*/ 1544320 w 3271520"/>
              <a:gd name="connsiteY23" fmla="*/ 20320 h 812800"/>
              <a:gd name="connsiteX24" fmla="*/ 1574800 w 3271520"/>
              <a:gd name="connsiteY24" fmla="*/ 10160 h 812800"/>
              <a:gd name="connsiteX25" fmla="*/ 1625600 w 3271520"/>
              <a:gd name="connsiteY25" fmla="*/ 0 h 812800"/>
              <a:gd name="connsiteX26" fmla="*/ 1808480 w 3271520"/>
              <a:gd name="connsiteY26" fmla="*/ 10160 h 812800"/>
              <a:gd name="connsiteX27" fmla="*/ 1889760 w 3271520"/>
              <a:gd name="connsiteY27" fmla="*/ 30480 h 812800"/>
              <a:gd name="connsiteX28" fmla="*/ 2153920 w 3271520"/>
              <a:gd name="connsiteY28" fmla="*/ 20320 h 812800"/>
              <a:gd name="connsiteX29" fmla="*/ 2235200 w 3271520"/>
              <a:gd name="connsiteY29" fmla="*/ 10160 h 812800"/>
              <a:gd name="connsiteX30" fmla="*/ 2590800 w 3271520"/>
              <a:gd name="connsiteY30" fmla="*/ 20320 h 812800"/>
              <a:gd name="connsiteX31" fmla="*/ 2651760 w 3271520"/>
              <a:gd name="connsiteY31" fmla="*/ 30480 h 812800"/>
              <a:gd name="connsiteX32" fmla="*/ 2722880 w 3271520"/>
              <a:gd name="connsiteY32" fmla="*/ 50800 h 812800"/>
              <a:gd name="connsiteX33" fmla="*/ 2763520 w 3271520"/>
              <a:gd name="connsiteY33" fmla="*/ 60960 h 812800"/>
              <a:gd name="connsiteX34" fmla="*/ 2854960 w 3271520"/>
              <a:gd name="connsiteY34" fmla="*/ 121920 h 812800"/>
              <a:gd name="connsiteX35" fmla="*/ 2885440 w 3271520"/>
              <a:gd name="connsiteY35" fmla="*/ 142240 h 812800"/>
              <a:gd name="connsiteX36" fmla="*/ 2915920 w 3271520"/>
              <a:gd name="connsiteY36" fmla="*/ 172720 h 812800"/>
              <a:gd name="connsiteX37" fmla="*/ 2976880 w 3271520"/>
              <a:gd name="connsiteY37" fmla="*/ 223520 h 812800"/>
              <a:gd name="connsiteX38" fmla="*/ 3027680 w 3271520"/>
              <a:gd name="connsiteY38" fmla="*/ 314960 h 812800"/>
              <a:gd name="connsiteX39" fmla="*/ 3048000 w 3271520"/>
              <a:gd name="connsiteY39" fmla="*/ 345440 h 812800"/>
              <a:gd name="connsiteX40" fmla="*/ 3068320 w 3271520"/>
              <a:gd name="connsiteY40" fmla="*/ 375920 h 812800"/>
              <a:gd name="connsiteX41" fmla="*/ 3119120 w 3271520"/>
              <a:gd name="connsiteY41" fmla="*/ 447040 h 812800"/>
              <a:gd name="connsiteX42" fmla="*/ 3139440 w 3271520"/>
              <a:gd name="connsiteY42" fmla="*/ 518160 h 812800"/>
              <a:gd name="connsiteX43" fmla="*/ 3159760 w 3271520"/>
              <a:gd name="connsiteY43" fmla="*/ 579120 h 812800"/>
              <a:gd name="connsiteX44" fmla="*/ 3180080 w 3271520"/>
              <a:gd name="connsiteY44" fmla="*/ 609600 h 812800"/>
              <a:gd name="connsiteX45" fmla="*/ 3200400 w 3271520"/>
              <a:gd name="connsiteY45" fmla="*/ 670560 h 812800"/>
              <a:gd name="connsiteX46" fmla="*/ 3210560 w 3271520"/>
              <a:gd name="connsiteY46" fmla="*/ 701040 h 812800"/>
              <a:gd name="connsiteX47" fmla="*/ 3220720 w 3271520"/>
              <a:gd name="connsiteY47" fmla="*/ 731520 h 812800"/>
              <a:gd name="connsiteX48" fmla="*/ 3129280 w 3271520"/>
              <a:gd name="connsiteY48" fmla="*/ 701040 h 812800"/>
              <a:gd name="connsiteX49" fmla="*/ 3098800 w 3271520"/>
              <a:gd name="connsiteY49" fmla="*/ 680720 h 812800"/>
              <a:gd name="connsiteX50" fmla="*/ 3139440 w 3271520"/>
              <a:gd name="connsiteY50" fmla="*/ 701040 h 812800"/>
              <a:gd name="connsiteX51" fmla="*/ 3210560 w 3271520"/>
              <a:gd name="connsiteY51" fmla="*/ 751840 h 812800"/>
              <a:gd name="connsiteX52" fmla="*/ 3241040 w 3271520"/>
              <a:gd name="connsiteY52" fmla="*/ 762000 h 812800"/>
              <a:gd name="connsiteX53" fmla="*/ 3261360 w 3271520"/>
              <a:gd name="connsiteY53" fmla="*/ 680720 h 812800"/>
              <a:gd name="connsiteX54" fmla="*/ 3271520 w 3271520"/>
              <a:gd name="connsiteY54" fmla="*/ 6705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71520" h="812800">
                <a:moveTo>
                  <a:pt x="0" y="782320"/>
                </a:moveTo>
                <a:cubicBezTo>
                  <a:pt x="111654" y="797207"/>
                  <a:pt x="201427" y="812800"/>
                  <a:pt x="314960" y="812800"/>
                </a:cubicBezTo>
                <a:cubicBezTo>
                  <a:pt x="376014" y="812800"/>
                  <a:pt x="436880" y="806027"/>
                  <a:pt x="497840" y="802640"/>
                </a:cubicBezTo>
                <a:lnTo>
                  <a:pt x="589280" y="772160"/>
                </a:lnTo>
                <a:lnTo>
                  <a:pt x="619760" y="762000"/>
                </a:lnTo>
                <a:cubicBezTo>
                  <a:pt x="658088" y="749224"/>
                  <a:pt x="676265" y="746135"/>
                  <a:pt x="711200" y="711200"/>
                </a:cubicBezTo>
                <a:cubicBezTo>
                  <a:pt x="721360" y="701040"/>
                  <a:pt x="732482" y="691758"/>
                  <a:pt x="741680" y="680720"/>
                </a:cubicBezTo>
                <a:cubicBezTo>
                  <a:pt x="749497" y="671339"/>
                  <a:pt x="754903" y="660176"/>
                  <a:pt x="762000" y="650240"/>
                </a:cubicBezTo>
                <a:cubicBezTo>
                  <a:pt x="771842" y="636461"/>
                  <a:pt x="781460" y="622457"/>
                  <a:pt x="792480" y="609600"/>
                </a:cubicBezTo>
                <a:cubicBezTo>
                  <a:pt x="801831" y="598691"/>
                  <a:pt x="813762" y="590158"/>
                  <a:pt x="822960" y="579120"/>
                </a:cubicBezTo>
                <a:cubicBezTo>
                  <a:pt x="830777" y="569739"/>
                  <a:pt x="834646" y="557274"/>
                  <a:pt x="843280" y="548640"/>
                </a:cubicBezTo>
                <a:cubicBezTo>
                  <a:pt x="851914" y="540006"/>
                  <a:pt x="864379" y="536137"/>
                  <a:pt x="873760" y="528320"/>
                </a:cubicBezTo>
                <a:cubicBezTo>
                  <a:pt x="909572" y="498477"/>
                  <a:pt x="916559" y="479361"/>
                  <a:pt x="944880" y="436880"/>
                </a:cubicBezTo>
                <a:lnTo>
                  <a:pt x="965200" y="406400"/>
                </a:lnTo>
                <a:cubicBezTo>
                  <a:pt x="971973" y="396240"/>
                  <a:pt x="981659" y="387504"/>
                  <a:pt x="985520" y="375920"/>
                </a:cubicBezTo>
                <a:lnTo>
                  <a:pt x="1005840" y="314960"/>
                </a:lnTo>
                <a:cubicBezTo>
                  <a:pt x="1009227" y="304800"/>
                  <a:pt x="1013403" y="294870"/>
                  <a:pt x="1016000" y="284480"/>
                </a:cubicBezTo>
                <a:cubicBezTo>
                  <a:pt x="1019387" y="270933"/>
                  <a:pt x="1021257" y="256915"/>
                  <a:pt x="1026160" y="243840"/>
                </a:cubicBezTo>
                <a:cubicBezTo>
                  <a:pt x="1035560" y="218775"/>
                  <a:pt x="1051286" y="194440"/>
                  <a:pt x="1066800" y="172720"/>
                </a:cubicBezTo>
                <a:cubicBezTo>
                  <a:pt x="1076642" y="158941"/>
                  <a:pt x="1087438" y="145859"/>
                  <a:pt x="1097280" y="132080"/>
                </a:cubicBezTo>
                <a:cubicBezTo>
                  <a:pt x="1111425" y="112277"/>
                  <a:pt x="1125610" y="83603"/>
                  <a:pt x="1148080" y="71120"/>
                </a:cubicBezTo>
                <a:cubicBezTo>
                  <a:pt x="1166804" y="60718"/>
                  <a:pt x="1188720" y="57573"/>
                  <a:pt x="1209040" y="50800"/>
                </a:cubicBezTo>
                <a:cubicBezTo>
                  <a:pt x="1307067" y="18124"/>
                  <a:pt x="1228823" y="41149"/>
                  <a:pt x="1452880" y="30480"/>
                </a:cubicBezTo>
                <a:cubicBezTo>
                  <a:pt x="1483360" y="27093"/>
                  <a:pt x="1514070" y="25362"/>
                  <a:pt x="1544320" y="20320"/>
                </a:cubicBezTo>
                <a:cubicBezTo>
                  <a:pt x="1554884" y="18559"/>
                  <a:pt x="1564410" y="12757"/>
                  <a:pt x="1574800" y="10160"/>
                </a:cubicBezTo>
                <a:cubicBezTo>
                  <a:pt x="1591553" y="5972"/>
                  <a:pt x="1608667" y="3387"/>
                  <a:pt x="1625600" y="0"/>
                </a:cubicBezTo>
                <a:cubicBezTo>
                  <a:pt x="1686560" y="3387"/>
                  <a:pt x="1747828" y="3162"/>
                  <a:pt x="1808480" y="10160"/>
                </a:cubicBezTo>
                <a:cubicBezTo>
                  <a:pt x="1836223" y="13361"/>
                  <a:pt x="1889760" y="30480"/>
                  <a:pt x="1889760" y="30480"/>
                </a:cubicBezTo>
                <a:cubicBezTo>
                  <a:pt x="1977813" y="27093"/>
                  <a:pt x="2065954" y="25494"/>
                  <a:pt x="2153920" y="20320"/>
                </a:cubicBezTo>
                <a:cubicBezTo>
                  <a:pt x="2181177" y="18717"/>
                  <a:pt x="2207896" y="10160"/>
                  <a:pt x="2235200" y="10160"/>
                </a:cubicBezTo>
                <a:cubicBezTo>
                  <a:pt x="2353782" y="10160"/>
                  <a:pt x="2472267" y="16933"/>
                  <a:pt x="2590800" y="20320"/>
                </a:cubicBezTo>
                <a:cubicBezTo>
                  <a:pt x="2611120" y="23707"/>
                  <a:pt x="2631560" y="26440"/>
                  <a:pt x="2651760" y="30480"/>
                </a:cubicBezTo>
                <a:cubicBezTo>
                  <a:pt x="2704696" y="41067"/>
                  <a:pt x="2677691" y="37889"/>
                  <a:pt x="2722880" y="50800"/>
                </a:cubicBezTo>
                <a:cubicBezTo>
                  <a:pt x="2736306" y="54636"/>
                  <a:pt x="2749973" y="57573"/>
                  <a:pt x="2763520" y="60960"/>
                </a:cubicBezTo>
                <a:lnTo>
                  <a:pt x="2854960" y="121920"/>
                </a:lnTo>
                <a:cubicBezTo>
                  <a:pt x="2865120" y="128693"/>
                  <a:pt x="2876806" y="133606"/>
                  <a:pt x="2885440" y="142240"/>
                </a:cubicBezTo>
                <a:cubicBezTo>
                  <a:pt x="2895600" y="152400"/>
                  <a:pt x="2904882" y="163522"/>
                  <a:pt x="2915920" y="172720"/>
                </a:cubicBezTo>
                <a:cubicBezTo>
                  <a:pt x="3000790" y="243445"/>
                  <a:pt x="2887832" y="134472"/>
                  <a:pt x="2976880" y="223520"/>
                </a:cubicBezTo>
                <a:cubicBezTo>
                  <a:pt x="2994763" y="277168"/>
                  <a:pt x="2981099" y="245089"/>
                  <a:pt x="3027680" y="314960"/>
                </a:cubicBezTo>
                <a:lnTo>
                  <a:pt x="3048000" y="345440"/>
                </a:lnTo>
                <a:cubicBezTo>
                  <a:pt x="3054773" y="355600"/>
                  <a:pt x="3060994" y="366151"/>
                  <a:pt x="3068320" y="375920"/>
                </a:cubicBezTo>
                <a:cubicBezTo>
                  <a:pt x="3075223" y="385124"/>
                  <a:pt x="3111692" y="432184"/>
                  <a:pt x="3119120" y="447040"/>
                </a:cubicBezTo>
                <a:cubicBezTo>
                  <a:pt x="3127656" y="464112"/>
                  <a:pt x="3134557" y="501884"/>
                  <a:pt x="3139440" y="518160"/>
                </a:cubicBezTo>
                <a:cubicBezTo>
                  <a:pt x="3145595" y="538676"/>
                  <a:pt x="3147879" y="561298"/>
                  <a:pt x="3159760" y="579120"/>
                </a:cubicBezTo>
                <a:cubicBezTo>
                  <a:pt x="3166533" y="589280"/>
                  <a:pt x="3175121" y="598442"/>
                  <a:pt x="3180080" y="609600"/>
                </a:cubicBezTo>
                <a:cubicBezTo>
                  <a:pt x="3188779" y="629173"/>
                  <a:pt x="3193627" y="650240"/>
                  <a:pt x="3200400" y="670560"/>
                </a:cubicBezTo>
                <a:lnTo>
                  <a:pt x="3210560" y="701040"/>
                </a:lnTo>
                <a:lnTo>
                  <a:pt x="3220720" y="731520"/>
                </a:lnTo>
                <a:cubicBezTo>
                  <a:pt x="3167072" y="749403"/>
                  <a:pt x="3199151" y="747621"/>
                  <a:pt x="3129280" y="701040"/>
                </a:cubicBezTo>
                <a:cubicBezTo>
                  <a:pt x="3119120" y="694267"/>
                  <a:pt x="3087878" y="675259"/>
                  <a:pt x="3098800" y="680720"/>
                </a:cubicBezTo>
                <a:cubicBezTo>
                  <a:pt x="3112347" y="687493"/>
                  <a:pt x="3126597" y="693013"/>
                  <a:pt x="3139440" y="701040"/>
                </a:cubicBezTo>
                <a:cubicBezTo>
                  <a:pt x="3157848" y="712545"/>
                  <a:pt x="3189066" y="741093"/>
                  <a:pt x="3210560" y="751840"/>
                </a:cubicBezTo>
                <a:cubicBezTo>
                  <a:pt x="3220139" y="756629"/>
                  <a:pt x="3230880" y="758613"/>
                  <a:pt x="3241040" y="762000"/>
                </a:cubicBezTo>
                <a:cubicBezTo>
                  <a:pt x="3244904" y="742678"/>
                  <a:pt x="3250946" y="701548"/>
                  <a:pt x="3261360" y="680720"/>
                </a:cubicBezTo>
                <a:cubicBezTo>
                  <a:pt x="3263502" y="676436"/>
                  <a:pt x="3268133" y="673947"/>
                  <a:pt x="3271520" y="670560"/>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2" name="Oval 11">
            <a:extLst>
              <a:ext uri="{FF2B5EF4-FFF2-40B4-BE49-F238E27FC236}">
                <a16:creationId xmlns:a16="http://schemas.microsoft.com/office/drawing/2014/main" id="{40C2A63D-CDC9-66C3-2C1C-B2E6120D5F73}"/>
              </a:ext>
            </a:extLst>
          </p:cNvPr>
          <p:cNvSpPr/>
          <p:nvPr/>
        </p:nvSpPr>
        <p:spPr>
          <a:xfrm>
            <a:off x="5842000" y="1208809"/>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Freeform 18">
            <a:extLst>
              <a:ext uri="{FF2B5EF4-FFF2-40B4-BE49-F238E27FC236}">
                <a16:creationId xmlns:a16="http://schemas.microsoft.com/office/drawing/2014/main" id="{B0527055-D9DC-8F55-33C4-D2E6A5DBEE53}"/>
              </a:ext>
            </a:extLst>
          </p:cNvPr>
          <p:cNvSpPr/>
          <p:nvPr/>
        </p:nvSpPr>
        <p:spPr>
          <a:xfrm>
            <a:off x="2804160" y="690604"/>
            <a:ext cx="3159760" cy="548916"/>
          </a:xfrm>
          <a:custGeom>
            <a:avLst/>
            <a:gdLst>
              <a:gd name="connsiteX0" fmla="*/ 0 w 3159760"/>
              <a:gd name="connsiteY0" fmla="*/ 487956 h 548916"/>
              <a:gd name="connsiteX1" fmla="*/ 203200 w 3159760"/>
              <a:gd name="connsiteY1" fmla="*/ 477796 h 548916"/>
              <a:gd name="connsiteX2" fmla="*/ 640080 w 3159760"/>
              <a:gd name="connsiteY2" fmla="*/ 305076 h 548916"/>
              <a:gd name="connsiteX3" fmla="*/ 1615440 w 3159760"/>
              <a:gd name="connsiteY3" fmla="*/ 61236 h 548916"/>
              <a:gd name="connsiteX4" fmla="*/ 2682240 w 3159760"/>
              <a:gd name="connsiteY4" fmla="*/ 40916 h 548916"/>
              <a:gd name="connsiteX5" fmla="*/ 3159760 w 3159760"/>
              <a:gd name="connsiteY5" fmla="*/ 548916 h 548916"/>
              <a:gd name="connsiteX6" fmla="*/ 3159760 w 3159760"/>
              <a:gd name="connsiteY6" fmla="*/ 548916 h 54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760" h="548916">
                <a:moveTo>
                  <a:pt x="0" y="487956"/>
                </a:moveTo>
                <a:cubicBezTo>
                  <a:pt x="48260" y="498116"/>
                  <a:pt x="96520" y="508276"/>
                  <a:pt x="203200" y="477796"/>
                </a:cubicBezTo>
                <a:cubicBezTo>
                  <a:pt x="309880" y="447316"/>
                  <a:pt x="404707" y="374503"/>
                  <a:pt x="640080" y="305076"/>
                </a:cubicBezTo>
                <a:cubicBezTo>
                  <a:pt x="875453" y="235649"/>
                  <a:pt x="1275080" y="105263"/>
                  <a:pt x="1615440" y="61236"/>
                </a:cubicBezTo>
                <a:cubicBezTo>
                  <a:pt x="1955800" y="17209"/>
                  <a:pt x="2424853" y="-40364"/>
                  <a:pt x="2682240" y="40916"/>
                </a:cubicBezTo>
                <a:cubicBezTo>
                  <a:pt x="2939627" y="122196"/>
                  <a:pt x="3159760" y="548916"/>
                  <a:pt x="3159760" y="548916"/>
                </a:cubicBezTo>
                <a:lnTo>
                  <a:pt x="3159760" y="548916"/>
                </a:ln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TextBox 22">
            <a:extLst>
              <a:ext uri="{FF2B5EF4-FFF2-40B4-BE49-F238E27FC236}">
                <a16:creationId xmlns:a16="http://schemas.microsoft.com/office/drawing/2014/main" id="{D824E64A-A893-6428-4A0A-5E89BF640FAB}"/>
              </a:ext>
            </a:extLst>
          </p:cNvPr>
          <p:cNvSpPr txBox="1"/>
          <p:nvPr/>
        </p:nvSpPr>
        <p:spPr>
          <a:xfrm>
            <a:off x="-3729" y="6312653"/>
            <a:ext cx="1231695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This is surprisingly powerful. It also makes very quick, easy image classifiers</a:t>
            </a:r>
          </a:p>
        </p:txBody>
      </p:sp>
      <p:sp>
        <p:nvSpPr>
          <p:cNvPr id="2" name="TextBox 1">
            <a:extLst>
              <a:ext uri="{FF2B5EF4-FFF2-40B4-BE49-F238E27FC236}">
                <a16:creationId xmlns:a16="http://schemas.microsoft.com/office/drawing/2014/main" id="{63F87799-AE59-8D83-572A-216E9AF89880}"/>
              </a:ext>
            </a:extLst>
          </p:cNvPr>
          <p:cNvSpPr txBox="1"/>
          <p:nvPr/>
        </p:nvSpPr>
        <p:spPr>
          <a:xfrm>
            <a:off x="-74761" y="752979"/>
            <a:ext cx="162723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US" sz="2400" i="0" u="none" strike="noStrike" cap="none" spc="0" normalizeH="0" baseline="0" dirty="0">
                <a:ln>
                  <a:noFill/>
                </a:ln>
                <a:solidFill>
                  <a:srgbClr val="000000"/>
                </a:solidFill>
                <a:effectLst/>
                <a:uFillTx/>
                <a:latin typeface="+mn-lt"/>
                <a:ea typeface="+mn-ea"/>
                <a:cs typeface="+mn-cs"/>
                <a:sym typeface="Helvetica Neue"/>
              </a:rPr>
              <a:t>Canada Warbler</a:t>
            </a:r>
            <a:endParaRPr lang="en-US" sz="2400" dirty="0"/>
          </a:p>
        </p:txBody>
      </p:sp>
      <p:sp>
        <p:nvSpPr>
          <p:cNvPr id="3" name="TextBox 2">
            <a:extLst>
              <a:ext uri="{FF2B5EF4-FFF2-40B4-BE49-F238E27FC236}">
                <a16:creationId xmlns:a16="http://schemas.microsoft.com/office/drawing/2014/main" id="{0850F1D4-1E16-70AA-B2B8-5F980BCF9883}"/>
              </a:ext>
            </a:extLst>
          </p:cNvPr>
          <p:cNvSpPr txBox="1"/>
          <p:nvPr/>
        </p:nvSpPr>
        <p:spPr>
          <a:xfrm>
            <a:off x="-81403" y="752979"/>
            <a:ext cx="162723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US" sz="2400" i="0" u="none" strike="noStrike" cap="none" spc="0" normalizeH="0" baseline="0" dirty="0">
                <a:ln>
                  <a:noFill/>
                </a:ln>
                <a:solidFill>
                  <a:srgbClr val="000000"/>
                </a:solidFill>
                <a:effectLst/>
                <a:uFillTx/>
                <a:latin typeface="+mn-lt"/>
                <a:ea typeface="+mn-ea"/>
                <a:cs typeface="+mn-cs"/>
                <a:sym typeface="Helvetica Neue"/>
              </a:rPr>
              <a:t>Myrtle Warbler</a:t>
            </a:r>
            <a:endParaRPr lang="en-US" sz="2400" dirty="0"/>
          </a:p>
        </p:txBody>
      </p:sp>
      <p:sp>
        <p:nvSpPr>
          <p:cNvPr id="4" name="TextBox 3">
            <a:extLst>
              <a:ext uri="{FF2B5EF4-FFF2-40B4-BE49-F238E27FC236}">
                <a16:creationId xmlns:a16="http://schemas.microsoft.com/office/drawing/2014/main" id="{5A6ABB95-6463-9799-C845-8C427BF7E63C}"/>
              </a:ext>
            </a:extLst>
          </p:cNvPr>
          <p:cNvSpPr txBox="1"/>
          <p:nvPr/>
        </p:nvSpPr>
        <p:spPr>
          <a:xfrm>
            <a:off x="-81403" y="753155"/>
            <a:ext cx="162723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400" dirty="0">
                <a:solidFill>
                  <a:srgbClr val="000000"/>
                </a:solidFill>
                <a:sym typeface="Helvetica Neue"/>
              </a:rPr>
              <a:t>Lazuli Bunting</a:t>
            </a:r>
          </a:p>
        </p:txBody>
      </p:sp>
      <p:sp>
        <p:nvSpPr>
          <p:cNvPr id="8" name="TextBox 7">
            <a:extLst>
              <a:ext uri="{FF2B5EF4-FFF2-40B4-BE49-F238E27FC236}">
                <a16:creationId xmlns:a16="http://schemas.microsoft.com/office/drawing/2014/main" id="{9218D46D-83B6-9034-C3AC-50CAE99465F2}"/>
              </a:ext>
            </a:extLst>
          </p:cNvPr>
          <p:cNvSpPr txBox="1"/>
          <p:nvPr/>
        </p:nvSpPr>
        <p:spPr>
          <a:xfrm>
            <a:off x="-81403" y="761233"/>
            <a:ext cx="162723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US" sz="2400" i="0" u="none" strike="noStrike" cap="none" spc="0" normalizeH="0" baseline="0" dirty="0">
                <a:ln>
                  <a:noFill/>
                </a:ln>
                <a:solidFill>
                  <a:srgbClr val="000000"/>
                </a:solidFill>
                <a:effectLst/>
                <a:uFillTx/>
                <a:latin typeface="+mn-lt"/>
                <a:ea typeface="+mn-ea"/>
                <a:cs typeface="+mn-cs"/>
                <a:sym typeface="Helvetica Neue"/>
              </a:rPr>
              <a:t>Painted Bunting</a:t>
            </a:r>
            <a:endParaRPr lang="en-US" sz="2400" dirty="0"/>
          </a:p>
        </p:txBody>
      </p:sp>
      <p:sp>
        <p:nvSpPr>
          <p:cNvPr id="11" name="Oval 10">
            <a:extLst>
              <a:ext uri="{FF2B5EF4-FFF2-40B4-BE49-F238E27FC236}">
                <a16:creationId xmlns:a16="http://schemas.microsoft.com/office/drawing/2014/main" id="{191A2113-1817-5B6F-7D67-B4A55EE76B99}"/>
              </a:ext>
            </a:extLst>
          </p:cNvPr>
          <p:cNvSpPr/>
          <p:nvPr/>
        </p:nvSpPr>
        <p:spPr>
          <a:xfrm>
            <a:off x="6157058" y="1472127"/>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6C840CC7-3839-F9AF-8A50-23C71DB776FA}"/>
              </a:ext>
            </a:extLst>
          </p:cNvPr>
          <p:cNvSpPr/>
          <p:nvPr/>
        </p:nvSpPr>
        <p:spPr>
          <a:xfrm>
            <a:off x="6096000" y="1071251"/>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DEDB6F4F-694B-446A-44D1-A7374A5C5A22}"/>
              </a:ext>
            </a:extLst>
          </p:cNvPr>
          <p:cNvSpPr/>
          <p:nvPr/>
        </p:nvSpPr>
        <p:spPr>
          <a:xfrm>
            <a:off x="6287800" y="1127824"/>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8" name="Picture 17" descr="A colorful bird on a branch&#10;&#10;Description automatically generated">
            <a:extLst>
              <a:ext uri="{FF2B5EF4-FFF2-40B4-BE49-F238E27FC236}">
                <a16:creationId xmlns:a16="http://schemas.microsoft.com/office/drawing/2014/main" id="{9E290A3D-25A8-4100-147C-28321EF59BE0}"/>
              </a:ext>
            </a:extLst>
          </p:cNvPr>
          <p:cNvPicPr>
            <a:picLocks noChangeAspect="1"/>
          </p:cNvPicPr>
          <p:nvPr/>
        </p:nvPicPr>
        <p:blipFill>
          <a:blip r:embed="rId3"/>
          <a:stretch>
            <a:fillRect/>
          </a:stretch>
        </p:blipFill>
        <p:spPr>
          <a:xfrm>
            <a:off x="21201" y="2546748"/>
            <a:ext cx="1342650" cy="1336195"/>
          </a:xfrm>
          <a:prstGeom prst="rect">
            <a:avLst/>
          </a:prstGeom>
        </p:spPr>
      </p:pic>
      <p:sp>
        <p:nvSpPr>
          <p:cNvPr id="21" name="Freeform 20">
            <a:extLst>
              <a:ext uri="{FF2B5EF4-FFF2-40B4-BE49-F238E27FC236}">
                <a16:creationId xmlns:a16="http://schemas.microsoft.com/office/drawing/2014/main" id="{CADC5A7E-DDF8-13F7-087E-B196739AABB0}"/>
              </a:ext>
            </a:extLst>
          </p:cNvPr>
          <p:cNvSpPr/>
          <p:nvPr/>
        </p:nvSpPr>
        <p:spPr>
          <a:xfrm>
            <a:off x="2794000" y="1605797"/>
            <a:ext cx="3798600" cy="1600390"/>
          </a:xfrm>
          <a:custGeom>
            <a:avLst/>
            <a:gdLst>
              <a:gd name="connsiteX0" fmla="*/ 0 w 6278880"/>
              <a:gd name="connsiteY0" fmla="*/ 1950720 h 1966667"/>
              <a:gd name="connsiteX1" fmla="*/ 335280 w 6278880"/>
              <a:gd name="connsiteY1" fmla="*/ 1960880 h 1966667"/>
              <a:gd name="connsiteX2" fmla="*/ 1391920 w 6278880"/>
              <a:gd name="connsiteY2" fmla="*/ 1899920 h 1966667"/>
              <a:gd name="connsiteX3" fmla="*/ 5445760 w 6278880"/>
              <a:gd name="connsiteY3" fmla="*/ 1330960 h 1966667"/>
              <a:gd name="connsiteX4" fmla="*/ 6278880 w 6278880"/>
              <a:gd name="connsiteY4" fmla="*/ 0 h 196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880" h="1966667">
                <a:moveTo>
                  <a:pt x="0" y="1950720"/>
                </a:moveTo>
                <a:cubicBezTo>
                  <a:pt x="51646" y="1960033"/>
                  <a:pt x="103293" y="1969347"/>
                  <a:pt x="335280" y="1960880"/>
                </a:cubicBezTo>
                <a:cubicBezTo>
                  <a:pt x="567267" y="1952413"/>
                  <a:pt x="540173" y="2004907"/>
                  <a:pt x="1391920" y="1899920"/>
                </a:cubicBezTo>
                <a:cubicBezTo>
                  <a:pt x="2243667" y="1794933"/>
                  <a:pt x="4631267" y="1647613"/>
                  <a:pt x="5445760" y="1330960"/>
                </a:cubicBezTo>
                <a:cubicBezTo>
                  <a:pt x="6260253" y="1014307"/>
                  <a:pt x="6269566" y="507153"/>
                  <a:pt x="6278880" y="0"/>
                </a:cubicBez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Oval 21">
            <a:extLst>
              <a:ext uri="{FF2B5EF4-FFF2-40B4-BE49-F238E27FC236}">
                <a16:creationId xmlns:a16="http://schemas.microsoft.com/office/drawing/2014/main" id="{AE2EA068-65F6-F277-0458-6CE1EF7FF7F6}"/>
              </a:ext>
            </a:extLst>
          </p:cNvPr>
          <p:cNvSpPr/>
          <p:nvPr/>
        </p:nvSpPr>
        <p:spPr>
          <a:xfrm>
            <a:off x="6489845" y="1558167"/>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5" name="Straight Connector 24">
            <a:extLst>
              <a:ext uri="{FF2B5EF4-FFF2-40B4-BE49-F238E27FC236}">
                <a16:creationId xmlns:a16="http://schemas.microsoft.com/office/drawing/2014/main" id="{E3E944CD-FF09-080E-D1F0-4BFF93168262}"/>
              </a:ext>
            </a:extLst>
          </p:cNvPr>
          <p:cNvCxnSpPr>
            <a:cxnSpLocks/>
            <a:stCxn id="22" idx="1"/>
            <a:endCxn id="11" idx="5"/>
          </p:cNvCxnSpPr>
          <p:nvPr/>
        </p:nvCxnSpPr>
        <p:spPr>
          <a:xfrm flipH="1" flipV="1">
            <a:off x="6330500" y="1533226"/>
            <a:ext cx="189103" cy="3542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1DB776DF-EA54-ED2E-9E32-349E4551FAEE}"/>
              </a:ext>
            </a:extLst>
          </p:cNvPr>
          <p:cNvCxnSpPr>
            <a:cxnSpLocks/>
            <a:stCxn id="22" idx="1"/>
            <a:endCxn id="12" idx="6"/>
          </p:cNvCxnSpPr>
          <p:nvPr/>
        </p:nvCxnSpPr>
        <p:spPr>
          <a:xfrm flipH="1" flipV="1">
            <a:off x="6045200" y="1244600"/>
            <a:ext cx="474403" cy="3240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5ACEE05C-FB3B-EC6A-AC27-7F268DB42AEB}"/>
              </a:ext>
            </a:extLst>
          </p:cNvPr>
          <p:cNvCxnSpPr>
            <a:cxnSpLocks/>
            <a:stCxn id="22" idx="1"/>
            <a:endCxn id="15" idx="4"/>
          </p:cNvCxnSpPr>
          <p:nvPr/>
        </p:nvCxnSpPr>
        <p:spPr>
          <a:xfrm flipH="1" flipV="1">
            <a:off x="6389400" y="1199406"/>
            <a:ext cx="130203" cy="369244"/>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8" name="Straight Connector 27">
            <a:extLst>
              <a:ext uri="{FF2B5EF4-FFF2-40B4-BE49-F238E27FC236}">
                <a16:creationId xmlns:a16="http://schemas.microsoft.com/office/drawing/2014/main" id="{D95208A9-5515-9153-D65C-B8DE54721524}"/>
              </a:ext>
            </a:extLst>
          </p:cNvPr>
          <p:cNvCxnSpPr>
            <a:cxnSpLocks/>
            <a:stCxn id="22" idx="1"/>
            <a:endCxn id="13" idx="4"/>
          </p:cNvCxnSpPr>
          <p:nvPr/>
        </p:nvCxnSpPr>
        <p:spPr>
          <a:xfrm flipH="1" flipV="1">
            <a:off x="6197600" y="1142833"/>
            <a:ext cx="322003" cy="42581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BC854D26-715D-760F-361F-AC871F5B392E}"/>
              </a:ext>
            </a:extLst>
          </p:cNvPr>
          <p:cNvCxnSpPr>
            <a:cxnSpLocks/>
            <a:stCxn id="22" idx="1"/>
            <a:endCxn id="14" idx="4"/>
          </p:cNvCxnSpPr>
          <p:nvPr/>
        </p:nvCxnSpPr>
        <p:spPr>
          <a:xfrm flipH="1" flipV="1">
            <a:off x="6491000" y="1373439"/>
            <a:ext cx="28603" cy="19521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4" name="Oval 13">
            <a:extLst>
              <a:ext uri="{FF2B5EF4-FFF2-40B4-BE49-F238E27FC236}">
                <a16:creationId xmlns:a16="http://schemas.microsoft.com/office/drawing/2014/main" id="{3075756D-2B94-4B01-3C70-339CDA34D01E}"/>
              </a:ext>
            </a:extLst>
          </p:cNvPr>
          <p:cNvSpPr/>
          <p:nvPr/>
        </p:nvSpPr>
        <p:spPr>
          <a:xfrm>
            <a:off x="6389400" y="1301857"/>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TextBox 45">
            <a:extLst>
              <a:ext uri="{FF2B5EF4-FFF2-40B4-BE49-F238E27FC236}">
                <a16:creationId xmlns:a16="http://schemas.microsoft.com/office/drawing/2014/main" id="{13E4979B-1478-858D-E213-CAC7BC214F73}"/>
              </a:ext>
            </a:extLst>
          </p:cNvPr>
          <p:cNvSpPr txBox="1"/>
          <p:nvPr/>
        </p:nvSpPr>
        <p:spPr>
          <a:xfrm>
            <a:off x="4743040" y="1664515"/>
            <a:ext cx="162723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US" sz="2400" i="0" u="none" strike="noStrike" cap="none" spc="0" normalizeH="0" baseline="0" dirty="0">
                <a:ln>
                  <a:noFill/>
                </a:ln>
                <a:solidFill>
                  <a:srgbClr val="000000"/>
                </a:solidFill>
                <a:effectLst/>
                <a:uFillTx/>
                <a:latin typeface="+mn-lt"/>
                <a:ea typeface="+mn-ea"/>
                <a:cs typeface="+mn-cs"/>
                <a:sym typeface="Helvetica Neue"/>
              </a:rPr>
              <a:t>“Painted Bunting”</a:t>
            </a:r>
            <a:endParaRPr lang="en-US" sz="2400" dirty="0"/>
          </a:p>
        </p:txBody>
      </p:sp>
      <p:sp>
        <p:nvSpPr>
          <p:cNvPr id="49" name="Title 48">
            <a:extLst>
              <a:ext uri="{FF2B5EF4-FFF2-40B4-BE49-F238E27FC236}">
                <a16:creationId xmlns:a16="http://schemas.microsoft.com/office/drawing/2014/main" id="{3C5D64E9-ED13-A163-E487-554B5532ACBE}"/>
              </a:ext>
            </a:extLst>
          </p:cNvPr>
          <p:cNvSpPr>
            <a:spLocks noGrp="1"/>
          </p:cNvSpPr>
          <p:nvPr>
            <p:ph type="title"/>
          </p:nvPr>
        </p:nvSpPr>
        <p:spPr/>
        <p:txBody>
          <a:bodyPr>
            <a:normAutofit/>
          </a:bodyPr>
          <a:lstStyle/>
          <a:p>
            <a:endParaRPr lang="en-US"/>
          </a:p>
        </p:txBody>
      </p:sp>
    </p:spTree>
    <p:extLst>
      <p:ext uri="{BB962C8B-B14F-4D97-AF65-F5344CB8AC3E}">
        <p14:creationId xmlns:p14="http://schemas.microsoft.com/office/powerpoint/2010/main" val="1775216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10"/>
                                        <p:tgtEl>
                                          <p:spTgt spid="5"/>
                                        </p:tgtEl>
                                      </p:cBhvr>
                                    </p:animEffect>
                                    <p:set>
                                      <p:cBhvr>
                                        <p:cTn id="18" dur="1" fill="hold">
                                          <p:stCondLst>
                                            <p:cond delay="9"/>
                                          </p:stCondLst>
                                        </p:cTn>
                                        <p:tgtEl>
                                          <p:spTgt spid="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100"/>
                                        <p:tgtEl>
                                          <p:spTgt spid="2"/>
                                        </p:tgtEl>
                                      </p:cBhvr>
                                    </p:animEffect>
                                    <p:set>
                                      <p:cBhvr>
                                        <p:cTn id="30" dur="1" fill="hold">
                                          <p:stCondLst>
                                            <p:cond delay="99"/>
                                          </p:stCondLst>
                                        </p:cTn>
                                        <p:tgtEl>
                                          <p:spTgt spid="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9"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100"/>
                                  </p:stCondLst>
                                  <p:childTnLst>
                                    <p:animEffect transition="out" filter="dissolv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9"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100"/>
                                  </p:stCondLst>
                                  <p:childTnLst>
                                    <p:animEffect transition="out" filter="dissolv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9"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par>
                                <p:cTn id="68" presetID="9"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dissolv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dissolve">
                                      <p:cBhvr>
                                        <p:cTn id="75" dur="500"/>
                                        <p:tgtEl>
                                          <p:spTgt spid="25"/>
                                        </p:tgtEl>
                                      </p:cBhvr>
                                    </p:animEffect>
                                  </p:childTnLst>
                                </p:cTn>
                              </p:par>
                              <p:par>
                                <p:cTn id="76" presetID="9"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dissolve">
                                      <p:cBhvr>
                                        <p:cTn id="78" dur="500"/>
                                        <p:tgtEl>
                                          <p:spTgt spid="30"/>
                                        </p:tgtEl>
                                      </p:cBhvr>
                                    </p:animEffect>
                                  </p:childTnLst>
                                </p:cTn>
                              </p:par>
                              <p:par>
                                <p:cTn id="79" presetID="9"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dissolve">
                                      <p:cBhvr>
                                        <p:cTn id="81" dur="500"/>
                                        <p:tgtEl>
                                          <p:spTgt spid="29"/>
                                        </p:tgtEl>
                                      </p:cBhvr>
                                    </p:animEffect>
                                  </p:childTnLst>
                                </p:cTn>
                              </p:par>
                              <p:par>
                                <p:cTn id="82" presetID="9"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dissolve">
                                      <p:cBhvr>
                                        <p:cTn id="84" dur="500"/>
                                        <p:tgtEl>
                                          <p:spTgt spid="28"/>
                                        </p:tgtEl>
                                      </p:cBhvr>
                                    </p:animEffect>
                                  </p:childTnLst>
                                </p:cTn>
                              </p:par>
                              <p:par>
                                <p:cTn id="85" presetID="9"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7" presetClass="emph" presetSubtype="2" repeatCount="4000" fill="hold" nodeType="clickEffect">
                                  <p:stCondLst>
                                    <p:cond delay="0"/>
                                  </p:stCondLst>
                                  <p:childTnLst>
                                    <p:animClr clrSpc="rgb" dir="cw">
                                      <p:cBhvr>
                                        <p:cTn id="91" dur="5000" fill="hold"/>
                                        <p:tgtEl>
                                          <p:spTgt spid="25"/>
                                        </p:tgtEl>
                                        <p:attrNameLst>
                                          <p:attrName>stroke.color</p:attrName>
                                        </p:attrNameLst>
                                      </p:cBhvr>
                                      <p:to>
                                        <a:srgbClr val="E90000"/>
                                      </p:to>
                                    </p:animClr>
                                    <p:set>
                                      <p:cBhvr>
                                        <p:cTn id="92" dur="5000" fill="hold"/>
                                        <p:tgtEl>
                                          <p:spTgt spid="25"/>
                                        </p:tgtEl>
                                        <p:attrNameLst>
                                          <p:attrName>stroke.on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animBg="1"/>
      <p:bldP spid="19" grpId="0" animBg="1"/>
      <p:bldP spid="19" grpId="1" animBg="1"/>
      <p:bldP spid="2" grpId="0"/>
      <p:bldP spid="2" grpId="1"/>
      <p:bldP spid="3" grpId="0"/>
      <p:bldP spid="3" grpId="1"/>
      <p:bldP spid="4" grpId="0"/>
      <p:bldP spid="4" grpId="1"/>
      <p:bldP spid="8" grpId="0"/>
      <p:bldP spid="8" grpId="1"/>
      <p:bldP spid="11" grpId="0" animBg="1"/>
      <p:bldP spid="13" grpId="0" animBg="1"/>
      <p:bldP spid="15" grpId="0" animBg="1"/>
      <p:bldP spid="21" grpId="0" animBg="1"/>
      <p:bldP spid="22" grpId="0" animBg="1"/>
      <p:bldP spid="14" grpId="0" animBg="1"/>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D824E64A-A893-6428-4A0A-5E89BF640FAB}"/>
              </a:ext>
            </a:extLst>
          </p:cNvPr>
          <p:cNvSpPr txBox="1"/>
          <p:nvPr/>
        </p:nvSpPr>
        <p:spPr>
          <a:xfrm>
            <a:off x="-3729" y="6312653"/>
            <a:ext cx="1231695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This is surprisingly powerful. It also makes very quick, easy image classifiers</a:t>
            </a:r>
          </a:p>
        </p:txBody>
      </p:sp>
      <p:sp>
        <p:nvSpPr>
          <p:cNvPr id="7" name="TextBox 6">
            <a:extLst>
              <a:ext uri="{FF2B5EF4-FFF2-40B4-BE49-F238E27FC236}">
                <a16:creationId xmlns:a16="http://schemas.microsoft.com/office/drawing/2014/main" id="{B3D4CA83-607F-652E-21FD-D06F06353BF8}"/>
              </a:ext>
            </a:extLst>
          </p:cNvPr>
          <p:cNvSpPr txBox="1"/>
          <p:nvPr/>
        </p:nvSpPr>
        <p:spPr>
          <a:xfrm>
            <a:off x="8443245" y="5841210"/>
            <a:ext cx="387371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 But are they good?</a:t>
            </a:r>
          </a:p>
        </p:txBody>
      </p:sp>
      <p:pic>
        <p:nvPicPr>
          <p:cNvPr id="16" name="Picture 2" descr="Zero-shot CLIP performance compared to ResNet with linear probe, source [1].">
            <a:extLst>
              <a:ext uri="{FF2B5EF4-FFF2-40B4-BE49-F238E27FC236}">
                <a16:creationId xmlns:a16="http://schemas.microsoft.com/office/drawing/2014/main" id="{A32A6401-F8D5-D815-52A9-08D1D3DB8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825" y="437241"/>
            <a:ext cx="5525880" cy="58754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DA12AD-951B-00F1-9B1B-1D944B19E5C1}"/>
              </a:ext>
            </a:extLst>
          </p:cNvPr>
          <p:cNvSpPr txBox="1"/>
          <p:nvPr/>
        </p:nvSpPr>
        <p:spPr>
          <a:xfrm>
            <a:off x="196954" y="192419"/>
            <a:ext cx="4879248"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CLIP based classifiers outperform hand-tuned, specially trained classifiers for many, many datasets</a:t>
            </a:r>
          </a:p>
        </p:txBody>
      </p:sp>
      <p:sp>
        <p:nvSpPr>
          <p:cNvPr id="26" name="TextBox 25">
            <a:extLst>
              <a:ext uri="{FF2B5EF4-FFF2-40B4-BE49-F238E27FC236}">
                <a16:creationId xmlns:a16="http://schemas.microsoft.com/office/drawing/2014/main" id="{F943EAD2-10C2-FE64-56BA-3838600F11FC}"/>
              </a:ext>
            </a:extLst>
          </p:cNvPr>
          <p:cNvSpPr txBox="1"/>
          <p:nvPr/>
        </p:nvSpPr>
        <p:spPr>
          <a:xfrm>
            <a:off x="-3729" y="4256446"/>
            <a:ext cx="6096000"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000000"/>
                </a:solidFill>
                <a:effectLst/>
                <a:uFillTx/>
                <a:latin typeface="+mn-lt"/>
                <a:ea typeface="+mn-ea"/>
                <a:cs typeface="+mn-cs"/>
                <a:sym typeface="Helvetica Neue"/>
              </a:rPr>
              <a:t>If you have a problem for which you need image classification,</a:t>
            </a:r>
            <a:r>
              <a:rPr kumimoji="0" lang="en-US" sz="2400" i="0" u="none" strike="noStrike" cap="none" spc="0" normalizeH="0" dirty="0">
                <a:ln>
                  <a:noFill/>
                </a:ln>
                <a:solidFill>
                  <a:srgbClr val="000000"/>
                </a:solidFill>
                <a:effectLst/>
                <a:uFillTx/>
                <a:latin typeface="+mn-lt"/>
                <a:ea typeface="+mn-ea"/>
                <a:cs typeface="+mn-cs"/>
                <a:sym typeface="Helvetica Neue"/>
              </a:rPr>
              <a:t> you no longer need to talk to Computer Vision faculty.  Now any good undergrad can make you a classifier for exactly the classes you care about.</a:t>
            </a:r>
            <a:endParaRPr kumimoji="0" lang="en-US" sz="2400"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98402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71644F-DCA4-33AF-A8BB-79F90C0324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09" b="64912"/>
          <a:stretch/>
        </p:blipFill>
        <p:spPr bwMode="auto">
          <a:xfrm>
            <a:off x="42333" y="2476827"/>
            <a:ext cx="12107334" cy="39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850492F-2C84-AECB-527A-D156B3B196AB}"/>
              </a:ext>
            </a:extLst>
          </p:cNvPr>
          <p:cNvPicPr>
            <a:picLocks noChangeAspect="1"/>
          </p:cNvPicPr>
          <p:nvPr/>
        </p:nvPicPr>
        <p:blipFill>
          <a:blip r:embed="rId3"/>
          <a:stretch>
            <a:fillRect/>
          </a:stretch>
        </p:blipFill>
        <p:spPr>
          <a:xfrm>
            <a:off x="0" y="1"/>
            <a:ext cx="4014788" cy="1664668"/>
          </a:xfrm>
          <a:prstGeom prst="rect">
            <a:avLst/>
          </a:prstGeom>
        </p:spPr>
      </p:pic>
      <p:sp>
        <p:nvSpPr>
          <p:cNvPr id="2" name="TextBox 1">
            <a:extLst>
              <a:ext uri="{FF2B5EF4-FFF2-40B4-BE49-F238E27FC236}">
                <a16:creationId xmlns:a16="http://schemas.microsoft.com/office/drawing/2014/main" id="{AA2A5EC0-C600-B0A6-0539-66C733758314}"/>
              </a:ext>
            </a:extLst>
          </p:cNvPr>
          <p:cNvSpPr txBox="1"/>
          <p:nvPr/>
        </p:nvSpPr>
        <p:spPr>
          <a:xfrm>
            <a:off x="4742168" y="832335"/>
            <a:ext cx="718789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 even when your data is much less clea</a:t>
            </a:r>
            <a:r>
              <a:rPr lang="en-US" sz="3000" b="1" dirty="0">
                <a:solidFill>
                  <a:srgbClr val="000000"/>
                </a:solidFill>
                <a:sym typeface="Helvetica Neue"/>
              </a:rPr>
              <a:t>n that you’d hope…</a:t>
            </a:r>
            <a:endParaRPr kumimoji="0" lang="en-US" sz="3000" b="1" i="0" u="none" strike="noStrike" cap="none" spc="0" normalizeH="0" baseline="0" dirty="0">
              <a:ln>
                <a:noFill/>
              </a:ln>
              <a:solidFill>
                <a:srgbClr val="000000"/>
              </a:solidFill>
              <a:effectLst/>
              <a:uFillTx/>
              <a:latin typeface="+mn-lt"/>
              <a:ea typeface="+mn-ea"/>
              <a:cs typeface="+mn-cs"/>
              <a:sym typeface="Helvetica Neue"/>
            </a:endParaRPr>
          </a:p>
        </p:txBody>
      </p:sp>
      <p:sp>
        <p:nvSpPr>
          <p:cNvPr id="3" name="TextBox 2">
            <a:extLst>
              <a:ext uri="{FF2B5EF4-FFF2-40B4-BE49-F238E27FC236}">
                <a16:creationId xmlns:a16="http://schemas.microsoft.com/office/drawing/2014/main" id="{97C1BB19-A1EF-58A0-D4C0-811EE06E622B}"/>
              </a:ext>
            </a:extLst>
          </p:cNvPr>
          <p:cNvSpPr txBox="1"/>
          <p:nvPr/>
        </p:nvSpPr>
        <p:spPr>
          <a:xfrm>
            <a:off x="0" y="6293743"/>
            <a:ext cx="894450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Example images + captions from th</a:t>
            </a:r>
            <a:r>
              <a:rPr lang="en-US" sz="3000" b="1" dirty="0">
                <a:solidFill>
                  <a:srgbClr val="000000"/>
                </a:solidFill>
                <a:sym typeface="Helvetica Neue"/>
              </a:rPr>
              <a:t>e CLIP training data</a:t>
            </a:r>
            <a:endParaRPr kumimoji="0" lang="en-US" sz="3000" b="1"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39902920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2246A7-1C81-DCB8-11F0-60969BE7261D}"/>
              </a:ext>
            </a:extLst>
          </p:cNvPr>
          <p:cNvSpPr>
            <a:spLocks noGrp="1"/>
          </p:cNvSpPr>
          <p:nvPr>
            <p:ph idx="1"/>
          </p:nvPr>
        </p:nvSpPr>
        <p:spPr>
          <a:xfrm>
            <a:off x="0" y="0"/>
            <a:ext cx="6358247" cy="4351338"/>
          </a:xfrm>
        </p:spPr>
        <p:txBody>
          <a:bodyPr>
            <a:normAutofit/>
          </a:bodyPr>
          <a:lstStyle/>
          <a:p>
            <a:pPr marL="0" indent="0">
              <a:buNone/>
            </a:pPr>
            <a:r>
              <a:rPr lang="en-US" sz="4000" dirty="0"/>
              <a:t>Computer Vision</a:t>
            </a:r>
          </a:p>
          <a:p>
            <a:pPr lvl="1"/>
            <a:r>
              <a:rPr lang="en-US" sz="3600" dirty="0"/>
              <a:t>Originally a mix of Geometry, Statistics and Optics</a:t>
            </a:r>
          </a:p>
          <a:p>
            <a:pPr lvl="1"/>
            <a:r>
              <a:rPr lang="en-US" sz="3600" dirty="0"/>
              <a:t>Currently nearly completely focused on Machine Learning</a:t>
            </a:r>
          </a:p>
          <a:p>
            <a:endParaRPr lang="en-US" sz="4000" dirty="0"/>
          </a:p>
        </p:txBody>
      </p:sp>
      <p:pic>
        <p:nvPicPr>
          <p:cNvPr id="1026" name="Picture 2" descr="xkcd: Tasks">
            <a:extLst>
              <a:ext uri="{FF2B5EF4-FFF2-40B4-BE49-F238E27FC236}">
                <a16:creationId xmlns:a16="http://schemas.microsoft.com/office/drawing/2014/main" id="{9087EB21-41EC-9DC7-B26E-2812B2F68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722" y="20782"/>
            <a:ext cx="4069278" cy="682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55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71644F-DCA4-33AF-A8BB-79F90C0324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192" b="34950"/>
          <a:stretch/>
        </p:blipFill>
        <p:spPr bwMode="auto">
          <a:xfrm>
            <a:off x="15875" y="2133600"/>
            <a:ext cx="12176125" cy="3269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C0CB02-6B36-6857-92AA-EEAF8346982F}"/>
              </a:ext>
            </a:extLst>
          </p:cNvPr>
          <p:cNvSpPr txBox="1"/>
          <p:nvPr/>
        </p:nvSpPr>
        <p:spPr>
          <a:xfrm>
            <a:off x="0" y="6293743"/>
            <a:ext cx="894450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Example images + captions from th</a:t>
            </a:r>
            <a:r>
              <a:rPr lang="en-US" sz="3000" b="1" dirty="0">
                <a:solidFill>
                  <a:srgbClr val="000000"/>
                </a:solidFill>
                <a:sym typeface="Helvetica Neue"/>
              </a:rPr>
              <a:t>e CLIP training data</a:t>
            </a:r>
            <a:endParaRPr kumimoji="0" lang="en-US" sz="3000" b="1"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35473026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71644F-DCA4-33AF-A8BB-79F90C0324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899"/>
          <a:stretch/>
        </p:blipFill>
        <p:spPr bwMode="auto">
          <a:xfrm>
            <a:off x="92052" y="1828799"/>
            <a:ext cx="12099948" cy="3782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5310BF-8827-711D-1F31-7C146DF2FD30}"/>
              </a:ext>
            </a:extLst>
          </p:cNvPr>
          <p:cNvSpPr txBox="1"/>
          <p:nvPr/>
        </p:nvSpPr>
        <p:spPr>
          <a:xfrm>
            <a:off x="0" y="6293743"/>
            <a:ext cx="894450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Example images + captions from th</a:t>
            </a:r>
            <a:r>
              <a:rPr lang="en-US" sz="3000" b="1" dirty="0">
                <a:solidFill>
                  <a:srgbClr val="000000"/>
                </a:solidFill>
                <a:sym typeface="Helvetica Neue"/>
              </a:rPr>
              <a:t>e CLIP training data</a:t>
            </a:r>
            <a:endParaRPr kumimoji="0" lang="en-US" sz="3000" b="1"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364144514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4B53E-EC47-CADC-93C8-260E7771D22F}"/>
              </a:ext>
            </a:extLst>
          </p:cNvPr>
          <p:cNvSpPr>
            <a:spLocks noGrp="1"/>
          </p:cNvSpPr>
          <p:nvPr>
            <p:ph type="title"/>
          </p:nvPr>
        </p:nvSpPr>
        <p:spPr/>
        <p:txBody>
          <a:bodyPr>
            <a:normAutofit/>
          </a:bodyPr>
          <a:lstStyle/>
          <a:p>
            <a:endParaRPr lang="en-US"/>
          </a:p>
        </p:txBody>
      </p:sp>
      <p:pic>
        <p:nvPicPr>
          <p:cNvPr id="5" name="Picture 4">
            <a:extLst>
              <a:ext uri="{FF2B5EF4-FFF2-40B4-BE49-F238E27FC236}">
                <a16:creationId xmlns:a16="http://schemas.microsoft.com/office/drawing/2014/main" id="{2F88C9D4-DE97-945D-FFE2-3A1DCF9D8995}"/>
              </a:ext>
            </a:extLst>
          </p:cNvPr>
          <p:cNvPicPr>
            <a:picLocks noChangeAspect="1"/>
          </p:cNvPicPr>
          <p:nvPr/>
        </p:nvPicPr>
        <p:blipFill>
          <a:blip r:embed="rId2"/>
          <a:stretch>
            <a:fillRect/>
          </a:stretch>
        </p:blipFill>
        <p:spPr>
          <a:xfrm>
            <a:off x="-1" y="0"/>
            <a:ext cx="12141739" cy="6056026"/>
          </a:xfrm>
          <a:prstGeom prst="rect">
            <a:avLst/>
          </a:prstGeom>
        </p:spPr>
      </p:pic>
      <p:sp>
        <p:nvSpPr>
          <p:cNvPr id="2" name="TextBox 1">
            <a:extLst>
              <a:ext uri="{FF2B5EF4-FFF2-40B4-BE49-F238E27FC236}">
                <a16:creationId xmlns:a16="http://schemas.microsoft.com/office/drawing/2014/main" id="{9ED8EE3E-6749-7844-110A-EBC7B3E678D7}"/>
              </a:ext>
            </a:extLst>
          </p:cNvPr>
          <p:cNvSpPr txBox="1"/>
          <p:nvPr/>
        </p:nvSpPr>
        <p:spPr>
          <a:xfrm>
            <a:off x="0" y="6293743"/>
            <a:ext cx="894450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Example images + captions from th</a:t>
            </a:r>
            <a:r>
              <a:rPr lang="en-US" sz="3000" b="1" dirty="0">
                <a:solidFill>
                  <a:srgbClr val="000000"/>
                </a:solidFill>
                <a:sym typeface="Helvetica Neue"/>
              </a:rPr>
              <a:t>e CLIP training data</a:t>
            </a:r>
            <a:endParaRPr kumimoji="0" lang="en-US" sz="3000" b="1"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198456039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F77F820-E59B-083F-6790-253AE02C7824}"/>
              </a:ext>
            </a:extLst>
          </p:cNvPr>
          <p:cNvSpPr/>
          <p:nvPr/>
        </p:nvSpPr>
        <p:spPr>
          <a:xfrm>
            <a:off x="4881966" y="883403"/>
            <a:ext cx="4726983" cy="836909"/>
          </a:xfrm>
          <a:prstGeom prst="ellipse">
            <a:avLst/>
          </a:prstGeom>
          <a:solidFill>
            <a:schemeClr val="accent2">
              <a:lumMod val="60000"/>
              <a:lumOff val="40000"/>
            </a:schemeClr>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F4EE8419-54DA-2E7A-723D-294BBE30F9EE}"/>
              </a:ext>
            </a:extLst>
          </p:cNvPr>
          <p:cNvSpPr/>
          <p:nvPr/>
        </p:nvSpPr>
        <p:spPr>
          <a:xfrm>
            <a:off x="9492409" y="387458"/>
            <a:ext cx="2449337" cy="1754326"/>
          </a:xfrm>
          <a:prstGeom prst="rect">
            <a:avLst/>
          </a:prstGeom>
          <a:noFill/>
          <a:scene3d>
            <a:camera prst="orthographicFront">
              <a:rot lat="16800000" lon="0" rev="0"/>
            </a:camera>
            <a:lightRig rig="chilly" dir="t"/>
          </a:scene3d>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CLIP SPACE</a:t>
            </a:r>
          </a:p>
        </p:txBody>
      </p:sp>
      <p:sp>
        <p:nvSpPr>
          <p:cNvPr id="11" name="Rectangle 10">
            <a:extLst>
              <a:ext uri="{FF2B5EF4-FFF2-40B4-BE49-F238E27FC236}">
                <a16:creationId xmlns:a16="http://schemas.microsoft.com/office/drawing/2014/main" id="{945848E6-EB73-EE32-AF05-3BCEEBF68B03}"/>
              </a:ext>
            </a:extLst>
          </p:cNvPr>
          <p:cNvSpPr/>
          <p:nvPr/>
        </p:nvSpPr>
        <p:spPr>
          <a:xfrm>
            <a:off x="71120" y="721084"/>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Picture 11" descr="A diagram of a computer program&#10;&#10;Description automatically generated with medium confidence">
            <a:extLst>
              <a:ext uri="{FF2B5EF4-FFF2-40B4-BE49-F238E27FC236}">
                <a16:creationId xmlns:a16="http://schemas.microsoft.com/office/drawing/2014/main" id="{EA694DA6-B41F-AA79-2466-DE0086CB3CFB}"/>
              </a:ext>
            </a:extLst>
          </p:cNvPr>
          <p:cNvPicPr>
            <a:picLocks noChangeAspect="1"/>
          </p:cNvPicPr>
          <p:nvPr/>
        </p:nvPicPr>
        <p:blipFill rotWithShape="1">
          <a:blip r:embed="rId2">
            <a:extLst>
              <a:ext uri="{28A0092B-C50C-407E-A947-70E740481C1C}">
                <a14:useLocalDpi xmlns:a14="http://schemas.microsoft.com/office/drawing/2010/main" val="0"/>
              </a:ext>
            </a:extLst>
          </a:blip>
          <a:srcRect t="6722" r="77246" b="28743"/>
          <a:stretch/>
        </p:blipFill>
        <p:spPr>
          <a:xfrm>
            <a:off x="152400" y="539858"/>
            <a:ext cx="2774197" cy="3719593"/>
          </a:xfrm>
          <a:prstGeom prst="rect">
            <a:avLst/>
          </a:prstGeom>
        </p:spPr>
      </p:pic>
      <p:sp>
        <p:nvSpPr>
          <p:cNvPr id="13" name="Freeform 12">
            <a:extLst>
              <a:ext uri="{FF2B5EF4-FFF2-40B4-BE49-F238E27FC236}">
                <a16:creationId xmlns:a16="http://schemas.microsoft.com/office/drawing/2014/main" id="{222CF83A-E1AD-A72B-DD97-4ADAD7EF2254}"/>
              </a:ext>
            </a:extLst>
          </p:cNvPr>
          <p:cNvSpPr/>
          <p:nvPr/>
        </p:nvSpPr>
        <p:spPr>
          <a:xfrm>
            <a:off x="2936240" y="873484"/>
            <a:ext cx="4236720" cy="518205"/>
          </a:xfrm>
          <a:custGeom>
            <a:avLst/>
            <a:gdLst>
              <a:gd name="connsiteX0" fmla="*/ 0 w 3159760"/>
              <a:gd name="connsiteY0" fmla="*/ 487956 h 548916"/>
              <a:gd name="connsiteX1" fmla="*/ 203200 w 3159760"/>
              <a:gd name="connsiteY1" fmla="*/ 477796 h 548916"/>
              <a:gd name="connsiteX2" fmla="*/ 640080 w 3159760"/>
              <a:gd name="connsiteY2" fmla="*/ 305076 h 548916"/>
              <a:gd name="connsiteX3" fmla="*/ 1615440 w 3159760"/>
              <a:gd name="connsiteY3" fmla="*/ 61236 h 548916"/>
              <a:gd name="connsiteX4" fmla="*/ 2682240 w 3159760"/>
              <a:gd name="connsiteY4" fmla="*/ 40916 h 548916"/>
              <a:gd name="connsiteX5" fmla="*/ 3159760 w 3159760"/>
              <a:gd name="connsiteY5" fmla="*/ 548916 h 548916"/>
              <a:gd name="connsiteX6" fmla="*/ 3159760 w 3159760"/>
              <a:gd name="connsiteY6" fmla="*/ 548916 h 54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760" h="548916">
                <a:moveTo>
                  <a:pt x="0" y="487956"/>
                </a:moveTo>
                <a:cubicBezTo>
                  <a:pt x="48260" y="498116"/>
                  <a:pt x="96520" y="508276"/>
                  <a:pt x="203200" y="477796"/>
                </a:cubicBezTo>
                <a:cubicBezTo>
                  <a:pt x="309880" y="447316"/>
                  <a:pt x="404707" y="374503"/>
                  <a:pt x="640080" y="305076"/>
                </a:cubicBezTo>
                <a:cubicBezTo>
                  <a:pt x="875453" y="235649"/>
                  <a:pt x="1275080" y="105263"/>
                  <a:pt x="1615440" y="61236"/>
                </a:cubicBezTo>
                <a:cubicBezTo>
                  <a:pt x="1955800" y="17209"/>
                  <a:pt x="2424853" y="-40364"/>
                  <a:pt x="2682240" y="40916"/>
                </a:cubicBezTo>
                <a:cubicBezTo>
                  <a:pt x="2939627" y="122196"/>
                  <a:pt x="3159760" y="548916"/>
                  <a:pt x="3159760" y="548916"/>
                </a:cubicBezTo>
                <a:lnTo>
                  <a:pt x="3159760" y="548916"/>
                </a:ln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4" name="Oval 13">
            <a:extLst>
              <a:ext uri="{FF2B5EF4-FFF2-40B4-BE49-F238E27FC236}">
                <a16:creationId xmlns:a16="http://schemas.microsoft.com/office/drawing/2014/main" id="{25FA55B7-7DDD-286A-C732-2C39BCF31BB4}"/>
              </a:ext>
            </a:extLst>
          </p:cNvPr>
          <p:cNvSpPr/>
          <p:nvPr/>
        </p:nvSpPr>
        <p:spPr>
          <a:xfrm>
            <a:off x="7009883" y="1330614"/>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B06351BA-F2B9-21DF-4CCE-D4678015D36E}"/>
              </a:ext>
            </a:extLst>
          </p:cNvPr>
          <p:cNvSpPr/>
          <p:nvPr/>
        </p:nvSpPr>
        <p:spPr>
          <a:xfrm>
            <a:off x="223520" y="873484"/>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0B0ACB79-8BF9-8234-3AE4-8901AE459A15}"/>
              </a:ext>
            </a:extLst>
          </p:cNvPr>
          <p:cNvSpPr/>
          <p:nvPr/>
        </p:nvSpPr>
        <p:spPr>
          <a:xfrm>
            <a:off x="1575059" y="2169022"/>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9680446-D039-7F95-0211-8DD16BC89E50}"/>
              </a:ext>
            </a:extLst>
          </p:cNvPr>
          <p:cNvSpPr txBox="1"/>
          <p:nvPr/>
        </p:nvSpPr>
        <p:spPr>
          <a:xfrm>
            <a:off x="-113938" y="1114674"/>
            <a:ext cx="202619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“Blue Cat”</a:t>
            </a:r>
          </a:p>
        </p:txBody>
      </p:sp>
      <p:sp>
        <p:nvSpPr>
          <p:cNvPr id="3" name="TextBox 2">
            <a:extLst>
              <a:ext uri="{FF2B5EF4-FFF2-40B4-BE49-F238E27FC236}">
                <a16:creationId xmlns:a16="http://schemas.microsoft.com/office/drawing/2014/main" id="{9FB62B58-E73E-0B09-DE18-74D89B2443B9}"/>
              </a:ext>
            </a:extLst>
          </p:cNvPr>
          <p:cNvSpPr txBox="1"/>
          <p:nvPr/>
        </p:nvSpPr>
        <p:spPr>
          <a:xfrm>
            <a:off x="2403099" y="6208932"/>
            <a:ext cx="10489992" cy="523220"/>
          </a:xfrm>
          <a:prstGeom prst="rect">
            <a:avLst/>
          </a:prstGeom>
          <a:noFill/>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sym typeface="Helvetica Neue"/>
              </a:rPr>
              <a:t>Application 1: Query a large image dataset with arbitrary English</a:t>
            </a:r>
          </a:p>
        </p:txBody>
      </p:sp>
    </p:spTree>
    <p:extLst>
      <p:ext uri="{BB962C8B-B14F-4D97-AF65-F5344CB8AC3E}">
        <p14:creationId xmlns:p14="http://schemas.microsoft.com/office/powerpoint/2010/main" val="63377007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F77F820-E59B-083F-6790-253AE02C7824}"/>
              </a:ext>
            </a:extLst>
          </p:cNvPr>
          <p:cNvSpPr/>
          <p:nvPr/>
        </p:nvSpPr>
        <p:spPr>
          <a:xfrm>
            <a:off x="4881966" y="883403"/>
            <a:ext cx="4726983" cy="836909"/>
          </a:xfrm>
          <a:prstGeom prst="ellipse">
            <a:avLst/>
          </a:prstGeom>
          <a:solidFill>
            <a:schemeClr val="accent2">
              <a:lumMod val="60000"/>
              <a:lumOff val="40000"/>
            </a:schemeClr>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F4EE8419-54DA-2E7A-723D-294BBE30F9EE}"/>
              </a:ext>
            </a:extLst>
          </p:cNvPr>
          <p:cNvSpPr/>
          <p:nvPr/>
        </p:nvSpPr>
        <p:spPr>
          <a:xfrm>
            <a:off x="9492409" y="387458"/>
            <a:ext cx="2449337" cy="1754326"/>
          </a:xfrm>
          <a:prstGeom prst="rect">
            <a:avLst/>
          </a:prstGeom>
          <a:noFill/>
          <a:scene3d>
            <a:camera prst="orthographicFront">
              <a:rot lat="16800000" lon="0" rev="0"/>
            </a:camera>
            <a:lightRig rig="chilly" dir="t"/>
          </a:scene3d>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CLIP SPACE</a:t>
            </a:r>
          </a:p>
        </p:txBody>
      </p:sp>
      <p:sp>
        <p:nvSpPr>
          <p:cNvPr id="11" name="Rectangle 10">
            <a:extLst>
              <a:ext uri="{FF2B5EF4-FFF2-40B4-BE49-F238E27FC236}">
                <a16:creationId xmlns:a16="http://schemas.microsoft.com/office/drawing/2014/main" id="{945848E6-EB73-EE32-AF05-3BCEEBF68B03}"/>
              </a:ext>
            </a:extLst>
          </p:cNvPr>
          <p:cNvSpPr/>
          <p:nvPr/>
        </p:nvSpPr>
        <p:spPr>
          <a:xfrm>
            <a:off x="71120" y="721084"/>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Picture 11" descr="A diagram of a computer program&#10;&#10;Description automatically generated with medium confidence">
            <a:extLst>
              <a:ext uri="{FF2B5EF4-FFF2-40B4-BE49-F238E27FC236}">
                <a16:creationId xmlns:a16="http://schemas.microsoft.com/office/drawing/2014/main" id="{EA694DA6-B41F-AA79-2466-DE0086CB3CFB}"/>
              </a:ext>
            </a:extLst>
          </p:cNvPr>
          <p:cNvPicPr>
            <a:picLocks noChangeAspect="1"/>
          </p:cNvPicPr>
          <p:nvPr/>
        </p:nvPicPr>
        <p:blipFill rotWithShape="1">
          <a:blip r:embed="rId2">
            <a:extLst>
              <a:ext uri="{28A0092B-C50C-407E-A947-70E740481C1C}">
                <a14:useLocalDpi xmlns:a14="http://schemas.microsoft.com/office/drawing/2010/main" val="0"/>
              </a:ext>
            </a:extLst>
          </a:blip>
          <a:srcRect t="6722" r="77246" b="28743"/>
          <a:stretch/>
        </p:blipFill>
        <p:spPr>
          <a:xfrm>
            <a:off x="152400" y="539858"/>
            <a:ext cx="2774197" cy="3719593"/>
          </a:xfrm>
          <a:prstGeom prst="rect">
            <a:avLst/>
          </a:prstGeom>
        </p:spPr>
      </p:pic>
      <p:sp>
        <p:nvSpPr>
          <p:cNvPr id="13" name="Freeform 12">
            <a:extLst>
              <a:ext uri="{FF2B5EF4-FFF2-40B4-BE49-F238E27FC236}">
                <a16:creationId xmlns:a16="http://schemas.microsoft.com/office/drawing/2014/main" id="{222CF83A-E1AD-A72B-DD97-4ADAD7EF2254}"/>
              </a:ext>
            </a:extLst>
          </p:cNvPr>
          <p:cNvSpPr/>
          <p:nvPr/>
        </p:nvSpPr>
        <p:spPr>
          <a:xfrm>
            <a:off x="2936240" y="873484"/>
            <a:ext cx="4236720" cy="518205"/>
          </a:xfrm>
          <a:custGeom>
            <a:avLst/>
            <a:gdLst>
              <a:gd name="connsiteX0" fmla="*/ 0 w 3159760"/>
              <a:gd name="connsiteY0" fmla="*/ 487956 h 548916"/>
              <a:gd name="connsiteX1" fmla="*/ 203200 w 3159760"/>
              <a:gd name="connsiteY1" fmla="*/ 477796 h 548916"/>
              <a:gd name="connsiteX2" fmla="*/ 640080 w 3159760"/>
              <a:gd name="connsiteY2" fmla="*/ 305076 h 548916"/>
              <a:gd name="connsiteX3" fmla="*/ 1615440 w 3159760"/>
              <a:gd name="connsiteY3" fmla="*/ 61236 h 548916"/>
              <a:gd name="connsiteX4" fmla="*/ 2682240 w 3159760"/>
              <a:gd name="connsiteY4" fmla="*/ 40916 h 548916"/>
              <a:gd name="connsiteX5" fmla="*/ 3159760 w 3159760"/>
              <a:gd name="connsiteY5" fmla="*/ 548916 h 548916"/>
              <a:gd name="connsiteX6" fmla="*/ 3159760 w 3159760"/>
              <a:gd name="connsiteY6" fmla="*/ 548916 h 54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760" h="548916">
                <a:moveTo>
                  <a:pt x="0" y="487956"/>
                </a:moveTo>
                <a:cubicBezTo>
                  <a:pt x="48260" y="498116"/>
                  <a:pt x="96520" y="508276"/>
                  <a:pt x="203200" y="477796"/>
                </a:cubicBezTo>
                <a:cubicBezTo>
                  <a:pt x="309880" y="447316"/>
                  <a:pt x="404707" y="374503"/>
                  <a:pt x="640080" y="305076"/>
                </a:cubicBezTo>
                <a:cubicBezTo>
                  <a:pt x="875453" y="235649"/>
                  <a:pt x="1275080" y="105263"/>
                  <a:pt x="1615440" y="61236"/>
                </a:cubicBezTo>
                <a:cubicBezTo>
                  <a:pt x="1955800" y="17209"/>
                  <a:pt x="2424853" y="-40364"/>
                  <a:pt x="2682240" y="40916"/>
                </a:cubicBezTo>
                <a:cubicBezTo>
                  <a:pt x="2939627" y="122196"/>
                  <a:pt x="3159760" y="548916"/>
                  <a:pt x="3159760" y="548916"/>
                </a:cubicBezTo>
                <a:lnTo>
                  <a:pt x="3159760" y="548916"/>
                </a:ln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4" name="Oval 13">
            <a:extLst>
              <a:ext uri="{FF2B5EF4-FFF2-40B4-BE49-F238E27FC236}">
                <a16:creationId xmlns:a16="http://schemas.microsoft.com/office/drawing/2014/main" id="{25FA55B7-7DDD-286A-C732-2C39BCF31BB4}"/>
              </a:ext>
            </a:extLst>
          </p:cNvPr>
          <p:cNvSpPr/>
          <p:nvPr/>
        </p:nvSpPr>
        <p:spPr>
          <a:xfrm>
            <a:off x="7009883" y="1330614"/>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B06351BA-F2B9-21DF-4CCE-D4678015D36E}"/>
              </a:ext>
            </a:extLst>
          </p:cNvPr>
          <p:cNvSpPr/>
          <p:nvPr/>
        </p:nvSpPr>
        <p:spPr>
          <a:xfrm>
            <a:off x="223520" y="873484"/>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0B0ACB79-8BF9-8234-3AE4-8901AE459A15}"/>
              </a:ext>
            </a:extLst>
          </p:cNvPr>
          <p:cNvSpPr/>
          <p:nvPr/>
        </p:nvSpPr>
        <p:spPr>
          <a:xfrm>
            <a:off x="1575059" y="2169022"/>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9680446-D039-7F95-0211-8DD16BC89E50}"/>
              </a:ext>
            </a:extLst>
          </p:cNvPr>
          <p:cNvSpPr txBox="1"/>
          <p:nvPr/>
        </p:nvSpPr>
        <p:spPr>
          <a:xfrm>
            <a:off x="-113938" y="1114674"/>
            <a:ext cx="202619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“Blue Cat”</a:t>
            </a:r>
          </a:p>
        </p:txBody>
      </p:sp>
      <p:grpSp>
        <p:nvGrpSpPr>
          <p:cNvPr id="106" name="Group 105">
            <a:extLst>
              <a:ext uri="{FF2B5EF4-FFF2-40B4-BE49-F238E27FC236}">
                <a16:creationId xmlns:a16="http://schemas.microsoft.com/office/drawing/2014/main" id="{0C9E055E-6EFC-7874-0D6C-26E5060D5A56}"/>
              </a:ext>
            </a:extLst>
          </p:cNvPr>
          <p:cNvGrpSpPr/>
          <p:nvPr/>
        </p:nvGrpSpPr>
        <p:grpSpPr>
          <a:xfrm>
            <a:off x="5127097" y="927135"/>
            <a:ext cx="4236720" cy="749444"/>
            <a:chOff x="4640891" y="3225572"/>
            <a:chExt cx="4673088" cy="901844"/>
          </a:xfrm>
        </p:grpSpPr>
        <p:sp>
          <p:nvSpPr>
            <p:cNvPr id="2" name="Oval 1">
              <a:extLst>
                <a:ext uri="{FF2B5EF4-FFF2-40B4-BE49-F238E27FC236}">
                  <a16:creationId xmlns:a16="http://schemas.microsoft.com/office/drawing/2014/main" id="{63AD0897-E8C4-88DE-35CE-6E4260B19B61}"/>
                </a:ext>
              </a:extLst>
            </p:cNvPr>
            <p:cNvSpPr/>
            <p:nvPr/>
          </p:nvSpPr>
          <p:spPr>
            <a:xfrm>
              <a:off x="4779382" y="364566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Oval 2">
              <a:extLst>
                <a:ext uri="{FF2B5EF4-FFF2-40B4-BE49-F238E27FC236}">
                  <a16:creationId xmlns:a16="http://schemas.microsoft.com/office/drawing/2014/main" id="{6584CDBE-86B0-BE72-AB88-C40C547782A4}"/>
                </a:ext>
              </a:extLst>
            </p:cNvPr>
            <p:cNvSpPr/>
            <p:nvPr/>
          </p:nvSpPr>
          <p:spPr>
            <a:xfrm>
              <a:off x="4949822" y="37563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Oval 3">
              <a:extLst>
                <a:ext uri="{FF2B5EF4-FFF2-40B4-BE49-F238E27FC236}">
                  <a16:creationId xmlns:a16="http://schemas.microsoft.com/office/drawing/2014/main" id="{D8EEE745-E0A5-D7FC-4E86-3812E1C2BE22}"/>
                </a:ext>
              </a:extLst>
            </p:cNvPr>
            <p:cNvSpPr/>
            <p:nvPr/>
          </p:nvSpPr>
          <p:spPr>
            <a:xfrm>
              <a:off x="5120262" y="385139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Oval 5">
              <a:extLst>
                <a:ext uri="{FF2B5EF4-FFF2-40B4-BE49-F238E27FC236}">
                  <a16:creationId xmlns:a16="http://schemas.microsoft.com/office/drawing/2014/main" id="{4D5B3CC8-27BF-6C6F-EE38-66D1EC079E1F}"/>
                </a:ext>
              </a:extLst>
            </p:cNvPr>
            <p:cNvSpPr/>
            <p:nvPr/>
          </p:nvSpPr>
          <p:spPr>
            <a:xfrm>
              <a:off x="4723452" y="39101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Oval 6">
              <a:extLst>
                <a:ext uri="{FF2B5EF4-FFF2-40B4-BE49-F238E27FC236}">
                  <a16:creationId xmlns:a16="http://schemas.microsoft.com/office/drawing/2014/main" id="{57780628-77DB-6055-2640-FBAECCB5C67E}"/>
                </a:ext>
              </a:extLst>
            </p:cNvPr>
            <p:cNvSpPr/>
            <p:nvPr/>
          </p:nvSpPr>
          <p:spPr>
            <a:xfrm>
              <a:off x="5911000" y="350146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Oval 7">
              <a:extLst>
                <a:ext uri="{FF2B5EF4-FFF2-40B4-BE49-F238E27FC236}">
                  <a16:creationId xmlns:a16="http://schemas.microsoft.com/office/drawing/2014/main" id="{0BD97DE3-1090-4B34-FC48-FF541A6E5965}"/>
                </a:ext>
              </a:extLst>
            </p:cNvPr>
            <p:cNvSpPr/>
            <p:nvPr/>
          </p:nvSpPr>
          <p:spPr>
            <a:xfrm>
              <a:off x="4648880" y="375803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Oval 8">
              <a:extLst>
                <a:ext uri="{FF2B5EF4-FFF2-40B4-BE49-F238E27FC236}">
                  <a16:creationId xmlns:a16="http://schemas.microsoft.com/office/drawing/2014/main" id="{9D17BC18-4028-BEBE-D907-68F171348772}"/>
                </a:ext>
              </a:extLst>
            </p:cNvPr>
            <p:cNvSpPr/>
            <p:nvPr/>
          </p:nvSpPr>
          <p:spPr>
            <a:xfrm>
              <a:off x="5386570" y="39205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Oval 17">
              <a:extLst>
                <a:ext uri="{FF2B5EF4-FFF2-40B4-BE49-F238E27FC236}">
                  <a16:creationId xmlns:a16="http://schemas.microsoft.com/office/drawing/2014/main" id="{3B2AD20E-F0E5-1165-BC8B-B6DBEAA98D91}"/>
                </a:ext>
              </a:extLst>
            </p:cNvPr>
            <p:cNvSpPr/>
            <p:nvPr/>
          </p:nvSpPr>
          <p:spPr>
            <a:xfrm>
              <a:off x="5557010" y="403119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Oval 19">
              <a:extLst>
                <a:ext uri="{FF2B5EF4-FFF2-40B4-BE49-F238E27FC236}">
                  <a16:creationId xmlns:a16="http://schemas.microsoft.com/office/drawing/2014/main" id="{7D2D66AF-5683-9C6F-1FBA-DE1A5FF5B036}"/>
                </a:ext>
              </a:extLst>
            </p:cNvPr>
            <p:cNvSpPr/>
            <p:nvPr/>
          </p:nvSpPr>
          <p:spPr>
            <a:xfrm>
              <a:off x="5463812" y="348834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Oval 20">
              <a:extLst>
                <a:ext uri="{FF2B5EF4-FFF2-40B4-BE49-F238E27FC236}">
                  <a16:creationId xmlns:a16="http://schemas.microsoft.com/office/drawing/2014/main" id="{44188F71-E419-3C35-28FB-806D1170B34E}"/>
                </a:ext>
              </a:extLst>
            </p:cNvPr>
            <p:cNvSpPr/>
            <p:nvPr/>
          </p:nvSpPr>
          <p:spPr>
            <a:xfrm>
              <a:off x="5634252" y="366641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val 21">
              <a:extLst>
                <a:ext uri="{FF2B5EF4-FFF2-40B4-BE49-F238E27FC236}">
                  <a16:creationId xmlns:a16="http://schemas.microsoft.com/office/drawing/2014/main" id="{730D3817-2FF4-FFEE-3D47-A8A962876760}"/>
                </a:ext>
              </a:extLst>
            </p:cNvPr>
            <p:cNvSpPr/>
            <p:nvPr/>
          </p:nvSpPr>
          <p:spPr>
            <a:xfrm>
              <a:off x="5237442" y="377705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Oval 23">
              <a:extLst>
                <a:ext uri="{FF2B5EF4-FFF2-40B4-BE49-F238E27FC236}">
                  <a16:creationId xmlns:a16="http://schemas.microsoft.com/office/drawing/2014/main" id="{E6640C8B-7A5A-808E-4674-0085EAFD42E2}"/>
                </a:ext>
              </a:extLst>
            </p:cNvPr>
            <p:cNvSpPr/>
            <p:nvPr/>
          </p:nvSpPr>
          <p:spPr>
            <a:xfrm>
              <a:off x="5162870" y="362492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819F9F74-B96B-53EC-C6F2-F295423B10BD}"/>
                </a:ext>
              </a:extLst>
            </p:cNvPr>
            <p:cNvSpPr/>
            <p:nvPr/>
          </p:nvSpPr>
          <p:spPr>
            <a:xfrm>
              <a:off x="5903011" y="332511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Oval 25">
              <a:extLst>
                <a:ext uri="{FF2B5EF4-FFF2-40B4-BE49-F238E27FC236}">
                  <a16:creationId xmlns:a16="http://schemas.microsoft.com/office/drawing/2014/main" id="{2680C031-9462-A924-3C80-7816715F7041}"/>
                </a:ext>
              </a:extLst>
            </p:cNvPr>
            <p:cNvSpPr/>
            <p:nvPr/>
          </p:nvSpPr>
          <p:spPr>
            <a:xfrm>
              <a:off x="4640891" y="358169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CEA13E1E-BFB1-7BC4-1B8F-94259FBC4F1B}"/>
                </a:ext>
              </a:extLst>
            </p:cNvPr>
            <p:cNvSpPr/>
            <p:nvPr/>
          </p:nvSpPr>
          <p:spPr>
            <a:xfrm>
              <a:off x="5559675" y="373211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6F83D3E4-68E5-7BC6-562A-53B3B57BFD9E}"/>
                </a:ext>
              </a:extLst>
            </p:cNvPr>
            <p:cNvSpPr/>
            <p:nvPr/>
          </p:nvSpPr>
          <p:spPr>
            <a:xfrm>
              <a:off x="5485103" y="35799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9121ACAA-9CE0-1508-6370-69364BF4B621}"/>
                </a:ext>
              </a:extLst>
            </p:cNvPr>
            <p:cNvSpPr/>
            <p:nvPr/>
          </p:nvSpPr>
          <p:spPr>
            <a:xfrm>
              <a:off x="4792685" y="349353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09C6952F-F625-8EA3-BD7F-A269B78CCBEE}"/>
                </a:ext>
              </a:extLst>
            </p:cNvPr>
            <p:cNvSpPr/>
            <p:nvPr/>
          </p:nvSpPr>
          <p:spPr>
            <a:xfrm>
              <a:off x="4963125" y="36041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Oval 46">
              <a:extLst>
                <a:ext uri="{FF2B5EF4-FFF2-40B4-BE49-F238E27FC236}">
                  <a16:creationId xmlns:a16="http://schemas.microsoft.com/office/drawing/2014/main" id="{25DCFF79-673E-7BE7-A758-E0E195D1C344}"/>
                </a:ext>
              </a:extLst>
            </p:cNvPr>
            <p:cNvSpPr/>
            <p:nvPr/>
          </p:nvSpPr>
          <p:spPr>
            <a:xfrm>
              <a:off x="6161550" y="334485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Oval 49">
              <a:extLst>
                <a:ext uri="{FF2B5EF4-FFF2-40B4-BE49-F238E27FC236}">
                  <a16:creationId xmlns:a16="http://schemas.microsoft.com/office/drawing/2014/main" id="{E85059C4-B5B9-F7D9-703D-91436413144E}"/>
                </a:ext>
              </a:extLst>
            </p:cNvPr>
            <p:cNvSpPr/>
            <p:nvPr/>
          </p:nvSpPr>
          <p:spPr>
            <a:xfrm>
              <a:off x="6427859" y="341400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1" name="Oval 50">
              <a:extLst>
                <a:ext uri="{FF2B5EF4-FFF2-40B4-BE49-F238E27FC236}">
                  <a16:creationId xmlns:a16="http://schemas.microsoft.com/office/drawing/2014/main" id="{81025032-2D32-5C18-94A9-4CE54F753B15}"/>
                </a:ext>
              </a:extLst>
            </p:cNvPr>
            <p:cNvSpPr/>
            <p:nvPr/>
          </p:nvSpPr>
          <p:spPr>
            <a:xfrm>
              <a:off x="6598299" y="352465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2" name="Oval 51">
              <a:extLst>
                <a:ext uri="{FF2B5EF4-FFF2-40B4-BE49-F238E27FC236}">
                  <a16:creationId xmlns:a16="http://schemas.microsoft.com/office/drawing/2014/main" id="{4E3F2A62-2FB7-76CB-CED5-F1E87ABB9269}"/>
                </a:ext>
              </a:extLst>
            </p:cNvPr>
            <p:cNvSpPr/>
            <p:nvPr/>
          </p:nvSpPr>
          <p:spPr>
            <a:xfrm>
              <a:off x="6278730" y="327051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Oval 52">
              <a:extLst>
                <a:ext uri="{FF2B5EF4-FFF2-40B4-BE49-F238E27FC236}">
                  <a16:creationId xmlns:a16="http://schemas.microsoft.com/office/drawing/2014/main" id="{0D3AA43C-E477-9058-615B-BFFDDB11CBDA}"/>
                </a:ext>
              </a:extLst>
            </p:cNvPr>
            <p:cNvSpPr/>
            <p:nvPr/>
          </p:nvSpPr>
          <p:spPr>
            <a:xfrm>
              <a:off x="6600964" y="322557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4" name="Oval 53">
              <a:extLst>
                <a:ext uri="{FF2B5EF4-FFF2-40B4-BE49-F238E27FC236}">
                  <a16:creationId xmlns:a16="http://schemas.microsoft.com/office/drawing/2014/main" id="{7B367E92-676D-44C5-676E-9F88D6C87FE0}"/>
                </a:ext>
              </a:extLst>
            </p:cNvPr>
            <p:cNvSpPr/>
            <p:nvPr/>
          </p:nvSpPr>
          <p:spPr>
            <a:xfrm>
              <a:off x="6166876" y="37269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5" name="Oval 54">
              <a:extLst>
                <a:ext uri="{FF2B5EF4-FFF2-40B4-BE49-F238E27FC236}">
                  <a16:creationId xmlns:a16="http://schemas.microsoft.com/office/drawing/2014/main" id="{067CB8EA-63CC-4EB7-68C2-19A6761B70BF}"/>
                </a:ext>
              </a:extLst>
            </p:cNvPr>
            <p:cNvSpPr/>
            <p:nvPr/>
          </p:nvSpPr>
          <p:spPr>
            <a:xfrm>
              <a:off x="6337316" y="382200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6" name="Oval 55">
              <a:extLst>
                <a:ext uri="{FF2B5EF4-FFF2-40B4-BE49-F238E27FC236}">
                  <a16:creationId xmlns:a16="http://schemas.microsoft.com/office/drawing/2014/main" id="{96C94A62-5879-D9B4-1F6A-AF2B52544FF6}"/>
                </a:ext>
              </a:extLst>
            </p:cNvPr>
            <p:cNvSpPr/>
            <p:nvPr/>
          </p:nvSpPr>
          <p:spPr>
            <a:xfrm>
              <a:off x="5940506" y="388078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7" name="Oval 56">
              <a:extLst>
                <a:ext uri="{FF2B5EF4-FFF2-40B4-BE49-F238E27FC236}">
                  <a16:creationId xmlns:a16="http://schemas.microsoft.com/office/drawing/2014/main" id="{95777B55-9355-7377-855E-783742BD8C6E}"/>
                </a:ext>
              </a:extLst>
            </p:cNvPr>
            <p:cNvSpPr/>
            <p:nvPr/>
          </p:nvSpPr>
          <p:spPr>
            <a:xfrm>
              <a:off x="5865934" y="372864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 name="Oval 57">
              <a:extLst>
                <a:ext uri="{FF2B5EF4-FFF2-40B4-BE49-F238E27FC236}">
                  <a16:creationId xmlns:a16="http://schemas.microsoft.com/office/drawing/2014/main" id="{DCA711B0-1D2F-1BE0-3AE4-225A1DD321EC}"/>
                </a:ext>
              </a:extLst>
            </p:cNvPr>
            <p:cNvSpPr/>
            <p:nvPr/>
          </p:nvSpPr>
          <p:spPr>
            <a:xfrm>
              <a:off x="6603624" y="389115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9" name="Oval 58">
              <a:extLst>
                <a:ext uri="{FF2B5EF4-FFF2-40B4-BE49-F238E27FC236}">
                  <a16:creationId xmlns:a16="http://schemas.microsoft.com/office/drawing/2014/main" id="{C5E7B976-8022-50C2-C88E-E54FE0A31537}"/>
                </a:ext>
              </a:extLst>
            </p:cNvPr>
            <p:cNvSpPr/>
            <p:nvPr/>
          </p:nvSpPr>
          <p:spPr>
            <a:xfrm>
              <a:off x="6774065" y="400179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0" name="Oval 59">
              <a:extLst>
                <a:ext uri="{FF2B5EF4-FFF2-40B4-BE49-F238E27FC236}">
                  <a16:creationId xmlns:a16="http://schemas.microsoft.com/office/drawing/2014/main" id="{CF153A11-022F-4AB3-E6D2-0628BF230F9D}"/>
                </a:ext>
              </a:extLst>
            </p:cNvPr>
            <p:cNvSpPr/>
            <p:nvPr/>
          </p:nvSpPr>
          <p:spPr>
            <a:xfrm>
              <a:off x="6454496" y="374766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1" name="Oval 60">
              <a:extLst>
                <a:ext uri="{FF2B5EF4-FFF2-40B4-BE49-F238E27FC236}">
                  <a16:creationId xmlns:a16="http://schemas.microsoft.com/office/drawing/2014/main" id="{BD8831F3-E684-24A8-71A3-8E84C881B9EF}"/>
                </a:ext>
              </a:extLst>
            </p:cNvPr>
            <p:cNvSpPr/>
            <p:nvPr/>
          </p:nvSpPr>
          <p:spPr>
            <a:xfrm>
              <a:off x="6776730" y="370271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2" name="Oval 61">
              <a:extLst>
                <a:ext uri="{FF2B5EF4-FFF2-40B4-BE49-F238E27FC236}">
                  <a16:creationId xmlns:a16="http://schemas.microsoft.com/office/drawing/2014/main" id="{5EE816D5-48B4-63A2-BD4B-D0032CE5EF0A}"/>
                </a:ext>
              </a:extLst>
            </p:cNvPr>
            <p:cNvSpPr/>
            <p:nvPr/>
          </p:nvSpPr>
          <p:spPr>
            <a:xfrm>
              <a:off x="7267807" y="380056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 name="Oval 62">
              <a:extLst>
                <a:ext uri="{FF2B5EF4-FFF2-40B4-BE49-F238E27FC236}">
                  <a16:creationId xmlns:a16="http://schemas.microsoft.com/office/drawing/2014/main" id="{7301CD2F-F981-2A57-26DC-03BD09E4858B}"/>
                </a:ext>
              </a:extLst>
            </p:cNvPr>
            <p:cNvSpPr/>
            <p:nvPr/>
          </p:nvSpPr>
          <p:spPr>
            <a:xfrm>
              <a:off x="7438248" y="39112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4" name="Oval 63">
              <a:extLst>
                <a:ext uri="{FF2B5EF4-FFF2-40B4-BE49-F238E27FC236}">
                  <a16:creationId xmlns:a16="http://schemas.microsoft.com/office/drawing/2014/main" id="{0058744A-970F-508D-5FA9-3AC09AFC07E9}"/>
                </a:ext>
              </a:extLst>
            </p:cNvPr>
            <p:cNvSpPr/>
            <p:nvPr/>
          </p:nvSpPr>
          <p:spPr>
            <a:xfrm>
              <a:off x="7608688" y="400629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5" name="Oval 64">
              <a:extLst>
                <a:ext uri="{FF2B5EF4-FFF2-40B4-BE49-F238E27FC236}">
                  <a16:creationId xmlns:a16="http://schemas.microsoft.com/office/drawing/2014/main" id="{BB07D92E-F2A0-C25D-A352-107E53873B81}"/>
                </a:ext>
              </a:extLst>
            </p:cNvPr>
            <p:cNvSpPr/>
            <p:nvPr/>
          </p:nvSpPr>
          <p:spPr>
            <a:xfrm>
              <a:off x="7211878" y="40650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6" name="Oval 65">
              <a:extLst>
                <a:ext uri="{FF2B5EF4-FFF2-40B4-BE49-F238E27FC236}">
                  <a16:creationId xmlns:a16="http://schemas.microsoft.com/office/drawing/2014/main" id="{9E52A7EB-47DE-6F78-ADA4-DD7539158DE3}"/>
                </a:ext>
              </a:extLst>
            </p:cNvPr>
            <p:cNvSpPr/>
            <p:nvPr/>
          </p:nvSpPr>
          <p:spPr>
            <a:xfrm>
              <a:off x="6966865" y="38697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7" name="Oval 66">
              <a:extLst>
                <a:ext uri="{FF2B5EF4-FFF2-40B4-BE49-F238E27FC236}">
                  <a16:creationId xmlns:a16="http://schemas.microsoft.com/office/drawing/2014/main" id="{27BF5544-4CC3-F400-B54A-561397059655}"/>
                </a:ext>
              </a:extLst>
            </p:cNvPr>
            <p:cNvSpPr/>
            <p:nvPr/>
          </p:nvSpPr>
          <p:spPr>
            <a:xfrm>
              <a:off x="7137306" y="391293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8" name="Oval 67">
              <a:extLst>
                <a:ext uri="{FF2B5EF4-FFF2-40B4-BE49-F238E27FC236}">
                  <a16:creationId xmlns:a16="http://schemas.microsoft.com/office/drawing/2014/main" id="{A0DE629E-B936-0F0E-14D0-F347835385AC}"/>
                </a:ext>
              </a:extLst>
            </p:cNvPr>
            <p:cNvSpPr/>
            <p:nvPr/>
          </p:nvSpPr>
          <p:spPr>
            <a:xfrm>
              <a:off x="7874996" y="40754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0" name="Oval 69">
              <a:extLst>
                <a:ext uri="{FF2B5EF4-FFF2-40B4-BE49-F238E27FC236}">
                  <a16:creationId xmlns:a16="http://schemas.microsoft.com/office/drawing/2014/main" id="{F4F7720C-AD71-B824-AF70-AB1B604D003F}"/>
                </a:ext>
              </a:extLst>
            </p:cNvPr>
            <p:cNvSpPr/>
            <p:nvPr/>
          </p:nvSpPr>
          <p:spPr>
            <a:xfrm>
              <a:off x="7781797" y="353260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1" name="Oval 70">
              <a:extLst>
                <a:ext uri="{FF2B5EF4-FFF2-40B4-BE49-F238E27FC236}">
                  <a16:creationId xmlns:a16="http://schemas.microsoft.com/office/drawing/2014/main" id="{2F24069B-18D6-3EF3-43D9-BB919203077E}"/>
                </a:ext>
              </a:extLst>
            </p:cNvPr>
            <p:cNvSpPr/>
            <p:nvPr/>
          </p:nvSpPr>
          <p:spPr>
            <a:xfrm>
              <a:off x="7952238" y="364324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2" name="Oval 71">
              <a:extLst>
                <a:ext uri="{FF2B5EF4-FFF2-40B4-BE49-F238E27FC236}">
                  <a16:creationId xmlns:a16="http://schemas.microsoft.com/office/drawing/2014/main" id="{3C96F387-2843-FB1A-5B11-4644DA603AAC}"/>
                </a:ext>
              </a:extLst>
            </p:cNvPr>
            <p:cNvSpPr/>
            <p:nvPr/>
          </p:nvSpPr>
          <p:spPr>
            <a:xfrm>
              <a:off x="8122678" y="382131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3" name="Oval 72">
              <a:extLst>
                <a:ext uri="{FF2B5EF4-FFF2-40B4-BE49-F238E27FC236}">
                  <a16:creationId xmlns:a16="http://schemas.microsoft.com/office/drawing/2014/main" id="{AA3FCCEA-14D8-E54F-4C0F-5970F500CF80}"/>
                </a:ext>
              </a:extLst>
            </p:cNvPr>
            <p:cNvSpPr/>
            <p:nvPr/>
          </p:nvSpPr>
          <p:spPr>
            <a:xfrm>
              <a:off x="7725868" y="393195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4" name="Oval 73">
              <a:extLst>
                <a:ext uri="{FF2B5EF4-FFF2-40B4-BE49-F238E27FC236}">
                  <a16:creationId xmlns:a16="http://schemas.microsoft.com/office/drawing/2014/main" id="{9579C0BA-1753-3F94-150A-CAF83264D6E4}"/>
                </a:ext>
              </a:extLst>
            </p:cNvPr>
            <p:cNvSpPr/>
            <p:nvPr/>
          </p:nvSpPr>
          <p:spPr>
            <a:xfrm>
              <a:off x="7480855" y="354988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5" name="Oval 74">
              <a:extLst>
                <a:ext uri="{FF2B5EF4-FFF2-40B4-BE49-F238E27FC236}">
                  <a16:creationId xmlns:a16="http://schemas.microsoft.com/office/drawing/2014/main" id="{CEDE106D-28D3-786C-4059-78E87D512196}"/>
                </a:ext>
              </a:extLst>
            </p:cNvPr>
            <p:cNvSpPr/>
            <p:nvPr/>
          </p:nvSpPr>
          <p:spPr>
            <a:xfrm>
              <a:off x="7651295" y="377982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6" name="Oval 75">
              <a:extLst>
                <a:ext uri="{FF2B5EF4-FFF2-40B4-BE49-F238E27FC236}">
                  <a16:creationId xmlns:a16="http://schemas.microsoft.com/office/drawing/2014/main" id="{102CD656-3F6A-256D-6D4D-2B94EBB3990A}"/>
                </a:ext>
              </a:extLst>
            </p:cNvPr>
            <p:cNvSpPr/>
            <p:nvPr/>
          </p:nvSpPr>
          <p:spPr>
            <a:xfrm>
              <a:off x="6958877" y="36933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7" name="Oval 76">
              <a:extLst>
                <a:ext uri="{FF2B5EF4-FFF2-40B4-BE49-F238E27FC236}">
                  <a16:creationId xmlns:a16="http://schemas.microsoft.com/office/drawing/2014/main" id="{2A71D995-8A71-458A-1C32-8AE46E67787E}"/>
                </a:ext>
              </a:extLst>
            </p:cNvPr>
            <p:cNvSpPr/>
            <p:nvPr/>
          </p:nvSpPr>
          <p:spPr>
            <a:xfrm>
              <a:off x="7129317" y="373659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8" name="Oval 77">
              <a:extLst>
                <a:ext uri="{FF2B5EF4-FFF2-40B4-BE49-F238E27FC236}">
                  <a16:creationId xmlns:a16="http://schemas.microsoft.com/office/drawing/2014/main" id="{EFA8C5FE-9AA5-4A77-0932-BE52ED560F99}"/>
                </a:ext>
              </a:extLst>
            </p:cNvPr>
            <p:cNvSpPr/>
            <p:nvPr/>
          </p:nvSpPr>
          <p:spPr>
            <a:xfrm>
              <a:off x="8104031" y="348765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9" name="Oval 78">
              <a:extLst>
                <a:ext uri="{FF2B5EF4-FFF2-40B4-BE49-F238E27FC236}">
                  <a16:creationId xmlns:a16="http://schemas.microsoft.com/office/drawing/2014/main" id="{AC22FBEE-BFD2-B551-4D95-570F4826672F}"/>
                </a:ext>
              </a:extLst>
            </p:cNvPr>
            <p:cNvSpPr/>
            <p:nvPr/>
          </p:nvSpPr>
          <p:spPr>
            <a:xfrm>
              <a:off x="6844362" y="34012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0" name="Oval 79">
              <a:extLst>
                <a:ext uri="{FF2B5EF4-FFF2-40B4-BE49-F238E27FC236}">
                  <a16:creationId xmlns:a16="http://schemas.microsoft.com/office/drawing/2014/main" id="{AFE20DAF-245C-92B4-6D40-A80CBE93C883}"/>
                </a:ext>
              </a:extLst>
            </p:cNvPr>
            <p:cNvSpPr/>
            <p:nvPr/>
          </p:nvSpPr>
          <p:spPr>
            <a:xfrm>
              <a:off x="7014802" y="351185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1" name="Oval 80">
              <a:extLst>
                <a:ext uri="{FF2B5EF4-FFF2-40B4-BE49-F238E27FC236}">
                  <a16:creationId xmlns:a16="http://schemas.microsoft.com/office/drawing/2014/main" id="{D8D8E5C7-3666-7F6E-2E77-729C62CD308B}"/>
                </a:ext>
              </a:extLst>
            </p:cNvPr>
            <p:cNvSpPr/>
            <p:nvPr/>
          </p:nvSpPr>
          <p:spPr>
            <a:xfrm>
              <a:off x="8048101" y="388701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2" name="Oval 81">
              <a:extLst>
                <a:ext uri="{FF2B5EF4-FFF2-40B4-BE49-F238E27FC236}">
                  <a16:creationId xmlns:a16="http://schemas.microsoft.com/office/drawing/2014/main" id="{72E6C114-9DB6-A607-55DC-73A2AE219D94}"/>
                </a:ext>
              </a:extLst>
            </p:cNvPr>
            <p:cNvSpPr/>
            <p:nvPr/>
          </p:nvSpPr>
          <p:spPr>
            <a:xfrm>
              <a:off x="7803089" y="355680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3" name="Oval 82">
              <a:extLst>
                <a:ext uri="{FF2B5EF4-FFF2-40B4-BE49-F238E27FC236}">
                  <a16:creationId xmlns:a16="http://schemas.microsoft.com/office/drawing/2014/main" id="{B6766ACB-AF4B-4196-0F04-52E98FA2B52D}"/>
                </a:ext>
              </a:extLst>
            </p:cNvPr>
            <p:cNvSpPr/>
            <p:nvPr/>
          </p:nvSpPr>
          <p:spPr>
            <a:xfrm>
              <a:off x="7973529" y="37348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4" name="Oval 83">
              <a:extLst>
                <a:ext uri="{FF2B5EF4-FFF2-40B4-BE49-F238E27FC236}">
                  <a16:creationId xmlns:a16="http://schemas.microsoft.com/office/drawing/2014/main" id="{87A2E82B-7C3C-F264-C7D0-0B153D5E2F4F}"/>
                </a:ext>
              </a:extLst>
            </p:cNvPr>
            <p:cNvSpPr/>
            <p:nvPr/>
          </p:nvSpPr>
          <p:spPr>
            <a:xfrm>
              <a:off x="7281110" y="364843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5" name="Oval 84">
              <a:extLst>
                <a:ext uri="{FF2B5EF4-FFF2-40B4-BE49-F238E27FC236}">
                  <a16:creationId xmlns:a16="http://schemas.microsoft.com/office/drawing/2014/main" id="{AFF69F07-8542-5DE9-71E1-E83450176F92}"/>
                </a:ext>
              </a:extLst>
            </p:cNvPr>
            <p:cNvSpPr/>
            <p:nvPr/>
          </p:nvSpPr>
          <p:spPr>
            <a:xfrm>
              <a:off x="7451551" y="37590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6" name="Oval 85">
              <a:extLst>
                <a:ext uri="{FF2B5EF4-FFF2-40B4-BE49-F238E27FC236}">
                  <a16:creationId xmlns:a16="http://schemas.microsoft.com/office/drawing/2014/main" id="{4E065743-B9EB-B3AE-FBC4-13C82DDD9BAF}"/>
                </a:ext>
              </a:extLst>
            </p:cNvPr>
            <p:cNvSpPr/>
            <p:nvPr/>
          </p:nvSpPr>
          <p:spPr>
            <a:xfrm>
              <a:off x="7528792" y="32594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7" name="Oval 86">
              <a:extLst>
                <a:ext uri="{FF2B5EF4-FFF2-40B4-BE49-F238E27FC236}">
                  <a16:creationId xmlns:a16="http://schemas.microsoft.com/office/drawing/2014/main" id="{FF5B356D-54FE-0CF6-17FB-ECCFD7F93B6D}"/>
                </a:ext>
              </a:extLst>
            </p:cNvPr>
            <p:cNvSpPr/>
            <p:nvPr/>
          </p:nvSpPr>
          <p:spPr>
            <a:xfrm>
              <a:off x="7131982" y="337008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8" name="Oval 87">
              <a:extLst>
                <a:ext uri="{FF2B5EF4-FFF2-40B4-BE49-F238E27FC236}">
                  <a16:creationId xmlns:a16="http://schemas.microsoft.com/office/drawing/2014/main" id="{691749A2-CCB7-F60D-6F71-6AB8E5C8F3D5}"/>
                </a:ext>
              </a:extLst>
            </p:cNvPr>
            <p:cNvSpPr/>
            <p:nvPr/>
          </p:nvSpPr>
          <p:spPr>
            <a:xfrm>
              <a:off x="7795100" y="332859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9" name="Oval 88">
              <a:extLst>
                <a:ext uri="{FF2B5EF4-FFF2-40B4-BE49-F238E27FC236}">
                  <a16:creationId xmlns:a16="http://schemas.microsoft.com/office/drawing/2014/main" id="{D6672197-ABC4-35A7-5EBF-7E8DF38E1458}"/>
                </a:ext>
              </a:extLst>
            </p:cNvPr>
            <p:cNvSpPr/>
            <p:nvPr/>
          </p:nvSpPr>
          <p:spPr>
            <a:xfrm>
              <a:off x="8479536" y="340467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0" name="Oval 89">
              <a:extLst>
                <a:ext uri="{FF2B5EF4-FFF2-40B4-BE49-F238E27FC236}">
                  <a16:creationId xmlns:a16="http://schemas.microsoft.com/office/drawing/2014/main" id="{7E26D90A-D846-79AF-5F72-A4918CE71287}"/>
                </a:ext>
              </a:extLst>
            </p:cNvPr>
            <p:cNvSpPr/>
            <p:nvPr/>
          </p:nvSpPr>
          <p:spPr>
            <a:xfrm>
              <a:off x="8649976" y="349975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1" name="Oval 90">
              <a:extLst>
                <a:ext uri="{FF2B5EF4-FFF2-40B4-BE49-F238E27FC236}">
                  <a16:creationId xmlns:a16="http://schemas.microsoft.com/office/drawing/2014/main" id="{0B865D6B-20C8-0ACA-DC32-B1EC25F4BC8F}"/>
                </a:ext>
              </a:extLst>
            </p:cNvPr>
            <p:cNvSpPr/>
            <p:nvPr/>
          </p:nvSpPr>
          <p:spPr>
            <a:xfrm>
              <a:off x="8253166" y="355853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2" name="Oval 91">
              <a:extLst>
                <a:ext uri="{FF2B5EF4-FFF2-40B4-BE49-F238E27FC236}">
                  <a16:creationId xmlns:a16="http://schemas.microsoft.com/office/drawing/2014/main" id="{EE40B856-2759-082F-7362-B6BF2C62C1D1}"/>
                </a:ext>
              </a:extLst>
            </p:cNvPr>
            <p:cNvSpPr/>
            <p:nvPr/>
          </p:nvSpPr>
          <p:spPr>
            <a:xfrm>
              <a:off x="8178594" y="340640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3" name="Oval 92">
              <a:extLst>
                <a:ext uri="{FF2B5EF4-FFF2-40B4-BE49-F238E27FC236}">
                  <a16:creationId xmlns:a16="http://schemas.microsoft.com/office/drawing/2014/main" id="{5B95B256-AB4F-EC40-B7D8-E174B77888D4}"/>
                </a:ext>
              </a:extLst>
            </p:cNvPr>
            <p:cNvSpPr/>
            <p:nvPr/>
          </p:nvSpPr>
          <p:spPr>
            <a:xfrm>
              <a:off x="8916284" y="356890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4" name="Oval 93">
              <a:extLst>
                <a:ext uri="{FF2B5EF4-FFF2-40B4-BE49-F238E27FC236}">
                  <a16:creationId xmlns:a16="http://schemas.microsoft.com/office/drawing/2014/main" id="{5BF06DFD-879B-EFE5-B8BB-49AE6C293A24}"/>
                </a:ext>
              </a:extLst>
            </p:cNvPr>
            <p:cNvSpPr/>
            <p:nvPr/>
          </p:nvSpPr>
          <p:spPr>
            <a:xfrm>
              <a:off x="9086725" y="367955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7" name="Oval 96">
              <a:extLst>
                <a:ext uri="{FF2B5EF4-FFF2-40B4-BE49-F238E27FC236}">
                  <a16:creationId xmlns:a16="http://schemas.microsoft.com/office/drawing/2014/main" id="{1E70FF9C-B3DF-4A5A-003E-85371DEEB79D}"/>
                </a:ext>
              </a:extLst>
            </p:cNvPr>
            <p:cNvSpPr/>
            <p:nvPr/>
          </p:nvSpPr>
          <p:spPr>
            <a:xfrm>
              <a:off x="8655302" y="38818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0" name="Oval 99">
              <a:extLst>
                <a:ext uri="{FF2B5EF4-FFF2-40B4-BE49-F238E27FC236}">
                  <a16:creationId xmlns:a16="http://schemas.microsoft.com/office/drawing/2014/main" id="{E0CA0755-0449-E9FC-6541-BC35EECC07F1}"/>
                </a:ext>
              </a:extLst>
            </p:cNvPr>
            <p:cNvSpPr/>
            <p:nvPr/>
          </p:nvSpPr>
          <p:spPr>
            <a:xfrm>
              <a:off x="8354360" y="388354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3" name="Oval 102">
              <a:extLst>
                <a:ext uri="{FF2B5EF4-FFF2-40B4-BE49-F238E27FC236}">
                  <a16:creationId xmlns:a16="http://schemas.microsoft.com/office/drawing/2014/main" id="{153D5A6B-67F9-B328-5F35-6DA8485B6796}"/>
                </a:ext>
              </a:extLst>
            </p:cNvPr>
            <p:cNvSpPr/>
            <p:nvPr/>
          </p:nvSpPr>
          <p:spPr>
            <a:xfrm>
              <a:off x="8942922" y="390256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07" name="TextBox 106">
            <a:extLst>
              <a:ext uri="{FF2B5EF4-FFF2-40B4-BE49-F238E27FC236}">
                <a16:creationId xmlns:a16="http://schemas.microsoft.com/office/drawing/2014/main" id="{26BB02C6-8A4E-12C5-F925-282F8AA129CD}"/>
              </a:ext>
            </a:extLst>
          </p:cNvPr>
          <p:cNvSpPr txBox="1"/>
          <p:nvPr/>
        </p:nvSpPr>
        <p:spPr>
          <a:xfrm>
            <a:off x="7485368" y="1914377"/>
            <a:ext cx="472698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CLIP Features of all images in your database</a:t>
            </a:r>
          </a:p>
        </p:txBody>
      </p:sp>
    </p:spTree>
    <p:extLst>
      <p:ext uri="{BB962C8B-B14F-4D97-AF65-F5344CB8AC3E}">
        <p14:creationId xmlns:p14="http://schemas.microsoft.com/office/powerpoint/2010/main" val="50260262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F77F820-E59B-083F-6790-253AE02C7824}"/>
              </a:ext>
            </a:extLst>
          </p:cNvPr>
          <p:cNvSpPr/>
          <p:nvPr/>
        </p:nvSpPr>
        <p:spPr>
          <a:xfrm>
            <a:off x="4881966" y="883403"/>
            <a:ext cx="4726983" cy="836909"/>
          </a:xfrm>
          <a:prstGeom prst="ellipse">
            <a:avLst/>
          </a:prstGeom>
          <a:solidFill>
            <a:schemeClr val="accent2">
              <a:lumMod val="60000"/>
              <a:lumOff val="40000"/>
            </a:schemeClr>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F4EE8419-54DA-2E7A-723D-294BBE30F9EE}"/>
              </a:ext>
            </a:extLst>
          </p:cNvPr>
          <p:cNvSpPr/>
          <p:nvPr/>
        </p:nvSpPr>
        <p:spPr>
          <a:xfrm>
            <a:off x="9492409" y="387458"/>
            <a:ext cx="2449337" cy="1754326"/>
          </a:xfrm>
          <a:prstGeom prst="rect">
            <a:avLst/>
          </a:prstGeom>
          <a:noFill/>
          <a:scene3d>
            <a:camera prst="orthographicFront">
              <a:rot lat="16800000" lon="0" rev="0"/>
            </a:camera>
            <a:lightRig rig="chilly" dir="t"/>
          </a:scene3d>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CLIP SPACE</a:t>
            </a:r>
          </a:p>
        </p:txBody>
      </p:sp>
      <p:sp>
        <p:nvSpPr>
          <p:cNvPr id="11" name="Rectangle 10">
            <a:extLst>
              <a:ext uri="{FF2B5EF4-FFF2-40B4-BE49-F238E27FC236}">
                <a16:creationId xmlns:a16="http://schemas.microsoft.com/office/drawing/2014/main" id="{945848E6-EB73-EE32-AF05-3BCEEBF68B03}"/>
              </a:ext>
            </a:extLst>
          </p:cNvPr>
          <p:cNvSpPr/>
          <p:nvPr/>
        </p:nvSpPr>
        <p:spPr>
          <a:xfrm>
            <a:off x="71120" y="721084"/>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Picture 11" descr="A diagram of a computer program&#10;&#10;Description automatically generated with medium confidence">
            <a:extLst>
              <a:ext uri="{FF2B5EF4-FFF2-40B4-BE49-F238E27FC236}">
                <a16:creationId xmlns:a16="http://schemas.microsoft.com/office/drawing/2014/main" id="{EA694DA6-B41F-AA79-2466-DE0086CB3CFB}"/>
              </a:ext>
            </a:extLst>
          </p:cNvPr>
          <p:cNvPicPr>
            <a:picLocks noChangeAspect="1"/>
          </p:cNvPicPr>
          <p:nvPr/>
        </p:nvPicPr>
        <p:blipFill rotWithShape="1">
          <a:blip r:embed="rId2">
            <a:extLst>
              <a:ext uri="{28A0092B-C50C-407E-A947-70E740481C1C}">
                <a14:useLocalDpi xmlns:a14="http://schemas.microsoft.com/office/drawing/2010/main" val="0"/>
              </a:ext>
            </a:extLst>
          </a:blip>
          <a:srcRect t="6722" r="77246" b="28743"/>
          <a:stretch/>
        </p:blipFill>
        <p:spPr>
          <a:xfrm>
            <a:off x="152400" y="539858"/>
            <a:ext cx="2774197" cy="3719593"/>
          </a:xfrm>
          <a:prstGeom prst="rect">
            <a:avLst/>
          </a:prstGeom>
        </p:spPr>
      </p:pic>
      <p:sp>
        <p:nvSpPr>
          <p:cNvPr id="13" name="Freeform 12">
            <a:extLst>
              <a:ext uri="{FF2B5EF4-FFF2-40B4-BE49-F238E27FC236}">
                <a16:creationId xmlns:a16="http://schemas.microsoft.com/office/drawing/2014/main" id="{222CF83A-E1AD-A72B-DD97-4ADAD7EF2254}"/>
              </a:ext>
            </a:extLst>
          </p:cNvPr>
          <p:cNvSpPr/>
          <p:nvPr/>
        </p:nvSpPr>
        <p:spPr>
          <a:xfrm>
            <a:off x="2936240" y="873484"/>
            <a:ext cx="4236720" cy="518205"/>
          </a:xfrm>
          <a:custGeom>
            <a:avLst/>
            <a:gdLst>
              <a:gd name="connsiteX0" fmla="*/ 0 w 3159760"/>
              <a:gd name="connsiteY0" fmla="*/ 487956 h 548916"/>
              <a:gd name="connsiteX1" fmla="*/ 203200 w 3159760"/>
              <a:gd name="connsiteY1" fmla="*/ 477796 h 548916"/>
              <a:gd name="connsiteX2" fmla="*/ 640080 w 3159760"/>
              <a:gd name="connsiteY2" fmla="*/ 305076 h 548916"/>
              <a:gd name="connsiteX3" fmla="*/ 1615440 w 3159760"/>
              <a:gd name="connsiteY3" fmla="*/ 61236 h 548916"/>
              <a:gd name="connsiteX4" fmla="*/ 2682240 w 3159760"/>
              <a:gd name="connsiteY4" fmla="*/ 40916 h 548916"/>
              <a:gd name="connsiteX5" fmla="*/ 3159760 w 3159760"/>
              <a:gd name="connsiteY5" fmla="*/ 548916 h 548916"/>
              <a:gd name="connsiteX6" fmla="*/ 3159760 w 3159760"/>
              <a:gd name="connsiteY6" fmla="*/ 548916 h 54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760" h="548916">
                <a:moveTo>
                  <a:pt x="0" y="487956"/>
                </a:moveTo>
                <a:cubicBezTo>
                  <a:pt x="48260" y="498116"/>
                  <a:pt x="96520" y="508276"/>
                  <a:pt x="203200" y="477796"/>
                </a:cubicBezTo>
                <a:cubicBezTo>
                  <a:pt x="309880" y="447316"/>
                  <a:pt x="404707" y="374503"/>
                  <a:pt x="640080" y="305076"/>
                </a:cubicBezTo>
                <a:cubicBezTo>
                  <a:pt x="875453" y="235649"/>
                  <a:pt x="1275080" y="105263"/>
                  <a:pt x="1615440" y="61236"/>
                </a:cubicBezTo>
                <a:cubicBezTo>
                  <a:pt x="1955800" y="17209"/>
                  <a:pt x="2424853" y="-40364"/>
                  <a:pt x="2682240" y="40916"/>
                </a:cubicBezTo>
                <a:cubicBezTo>
                  <a:pt x="2939627" y="122196"/>
                  <a:pt x="3159760" y="548916"/>
                  <a:pt x="3159760" y="548916"/>
                </a:cubicBezTo>
                <a:lnTo>
                  <a:pt x="3159760" y="548916"/>
                </a:ln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4" name="Oval 13">
            <a:extLst>
              <a:ext uri="{FF2B5EF4-FFF2-40B4-BE49-F238E27FC236}">
                <a16:creationId xmlns:a16="http://schemas.microsoft.com/office/drawing/2014/main" id="{25FA55B7-7DDD-286A-C732-2C39BCF31BB4}"/>
              </a:ext>
            </a:extLst>
          </p:cNvPr>
          <p:cNvSpPr/>
          <p:nvPr/>
        </p:nvSpPr>
        <p:spPr>
          <a:xfrm>
            <a:off x="7009883" y="1330614"/>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B06351BA-F2B9-21DF-4CCE-D4678015D36E}"/>
              </a:ext>
            </a:extLst>
          </p:cNvPr>
          <p:cNvSpPr/>
          <p:nvPr/>
        </p:nvSpPr>
        <p:spPr>
          <a:xfrm>
            <a:off x="223520" y="873484"/>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0B0ACB79-8BF9-8234-3AE4-8901AE459A15}"/>
              </a:ext>
            </a:extLst>
          </p:cNvPr>
          <p:cNvSpPr/>
          <p:nvPr/>
        </p:nvSpPr>
        <p:spPr>
          <a:xfrm>
            <a:off x="1575059" y="2169022"/>
            <a:ext cx="1656080" cy="289587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9680446-D039-7F95-0211-8DD16BC89E50}"/>
              </a:ext>
            </a:extLst>
          </p:cNvPr>
          <p:cNvSpPr txBox="1"/>
          <p:nvPr/>
        </p:nvSpPr>
        <p:spPr>
          <a:xfrm>
            <a:off x="-113938" y="1114674"/>
            <a:ext cx="202619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“Blue Cat”</a:t>
            </a:r>
          </a:p>
        </p:txBody>
      </p:sp>
      <p:grpSp>
        <p:nvGrpSpPr>
          <p:cNvPr id="106" name="Group 105">
            <a:extLst>
              <a:ext uri="{FF2B5EF4-FFF2-40B4-BE49-F238E27FC236}">
                <a16:creationId xmlns:a16="http://schemas.microsoft.com/office/drawing/2014/main" id="{0C9E055E-6EFC-7874-0D6C-26E5060D5A56}"/>
              </a:ext>
            </a:extLst>
          </p:cNvPr>
          <p:cNvGrpSpPr/>
          <p:nvPr/>
        </p:nvGrpSpPr>
        <p:grpSpPr>
          <a:xfrm>
            <a:off x="5127097" y="927135"/>
            <a:ext cx="4236720" cy="749444"/>
            <a:chOff x="4640891" y="3225572"/>
            <a:chExt cx="4673088" cy="901844"/>
          </a:xfrm>
        </p:grpSpPr>
        <p:sp>
          <p:nvSpPr>
            <p:cNvPr id="2" name="Oval 1">
              <a:extLst>
                <a:ext uri="{FF2B5EF4-FFF2-40B4-BE49-F238E27FC236}">
                  <a16:creationId xmlns:a16="http://schemas.microsoft.com/office/drawing/2014/main" id="{63AD0897-E8C4-88DE-35CE-6E4260B19B61}"/>
                </a:ext>
              </a:extLst>
            </p:cNvPr>
            <p:cNvSpPr/>
            <p:nvPr/>
          </p:nvSpPr>
          <p:spPr>
            <a:xfrm>
              <a:off x="4779382" y="364566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Oval 2">
              <a:extLst>
                <a:ext uri="{FF2B5EF4-FFF2-40B4-BE49-F238E27FC236}">
                  <a16:creationId xmlns:a16="http://schemas.microsoft.com/office/drawing/2014/main" id="{6584CDBE-86B0-BE72-AB88-C40C547782A4}"/>
                </a:ext>
              </a:extLst>
            </p:cNvPr>
            <p:cNvSpPr/>
            <p:nvPr/>
          </p:nvSpPr>
          <p:spPr>
            <a:xfrm>
              <a:off x="4949822" y="37563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Oval 3">
              <a:extLst>
                <a:ext uri="{FF2B5EF4-FFF2-40B4-BE49-F238E27FC236}">
                  <a16:creationId xmlns:a16="http://schemas.microsoft.com/office/drawing/2014/main" id="{D8EEE745-E0A5-D7FC-4E86-3812E1C2BE22}"/>
                </a:ext>
              </a:extLst>
            </p:cNvPr>
            <p:cNvSpPr/>
            <p:nvPr/>
          </p:nvSpPr>
          <p:spPr>
            <a:xfrm>
              <a:off x="5120262" y="385139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Oval 5">
              <a:extLst>
                <a:ext uri="{FF2B5EF4-FFF2-40B4-BE49-F238E27FC236}">
                  <a16:creationId xmlns:a16="http://schemas.microsoft.com/office/drawing/2014/main" id="{4D5B3CC8-27BF-6C6F-EE38-66D1EC079E1F}"/>
                </a:ext>
              </a:extLst>
            </p:cNvPr>
            <p:cNvSpPr/>
            <p:nvPr/>
          </p:nvSpPr>
          <p:spPr>
            <a:xfrm>
              <a:off x="4723452" y="39101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Oval 6">
              <a:extLst>
                <a:ext uri="{FF2B5EF4-FFF2-40B4-BE49-F238E27FC236}">
                  <a16:creationId xmlns:a16="http://schemas.microsoft.com/office/drawing/2014/main" id="{57780628-77DB-6055-2640-FBAECCB5C67E}"/>
                </a:ext>
              </a:extLst>
            </p:cNvPr>
            <p:cNvSpPr/>
            <p:nvPr/>
          </p:nvSpPr>
          <p:spPr>
            <a:xfrm>
              <a:off x="5911000" y="350146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Oval 7">
              <a:extLst>
                <a:ext uri="{FF2B5EF4-FFF2-40B4-BE49-F238E27FC236}">
                  <a16:creationId xmlns:a16="http://schemas.microsoft.com/office/drawing/2014/main" id="{0BD97DE3-1090-4B34-FC48-FF541A6E5965}"/>
                </a:ext>
              </a:extLst>
            </p:cNvPr>
            <p:cNvSpPr/>
            <p:nvPr/>
          </p:nvSpPr>
          <p:spPr>
            <a:xfrm>
              <a:off x="4648880" y="375803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Oval 8">
              <a:extLst>
                <a:ext uri="{FF2B5EF4-FFF2-40B4-BE49-F238E27FC236}">
                  <a16:creationId xmlns:a16="http://schemas.microsoft.com/office/drawing/2014/main" id="{9D17BC18-4028-BEBE-D907-68F171348772}"/>
                </a:ext>
              </a:extLst>
            </p:cNvPr>
            <p:cNvSpPr/>
            <p:nvPr/>
          </p:nvSpPr>
          <p:spPr>
            <a:xfrm>
              <a:off x="5386570" y="39205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Oval 17">
              <a:extLst>
                <a:ext uri="{FF2B5EF4-FFF2-40B4-BE49-F238E27FC236}">
                  <a16:creationId xmlns:a16="http://schemas.microsoft.com/office/drawing/2014/main" id="{3B2AD20E-F0E5-1165-BC8B-B6DBEAA98D91}"/>
                </a:ext>
              </a:extLst>
            </p:cNvPr>
            <p:cNvSpPr/>
            <p:nvPr/>
          </p:nvSpPr>
          <p:spPr>
            <a:xfrm>
              <a:off x="5557010" y="403119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Oval 19">
              <a:extLst>
                <a:ext uri="{FF2B5EF4-FFF2-40B4-BE49-F238E27FC236}">
                  <a16:creationId xmlns:a16="http://schemas.microsoft.com/office/drawing/2014/main" id="{7D2D66AF-5683-9C6F-1FBA-DE1A5FF5B036}"/>
                </a:ext>
              </a:extLst>
            </p:cNvPr>
            <p:cNvSpPr/>
            <p:nvPr/>
          </p:nvSpPr>
          <p:spPr>
            <a:xfrm>
              <a:off x="5463812" y="348834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Oval 20">
              <a:extLst>
                <a:ext uri="{FF2B5EF4-FFF2-40B4-BE49-F238E27FC236}">
                  <a16:creationId xmlns:a16="http://schemas.microsoft.com/office/drawing/2014/main" id="{44188F71-E419-3C35-28FB-806D1170B34E}"/>
                </a:ext>
              </a:extLst>
            </p:cNvPr>
            <p:cNvSpPr/>
            <p:nvPr/>
          </p:nvSpPr>
          <p:spPr>
            <a:xfrm>
              <a:off x="5634252" y="366641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val 21">
              <a:extLst>
                <a:ext uri="{FF2B5EF4-FFF2-40B4-BE49-F238E27FC236}">
                  <a16:creationId xmlns:a16="http://schemas.microsoft.com/office/drawing/2014/main" id="{730D3817-2FF4-FFEE-3D47-A8A962876760}"/>
                </a:ext>
              </a:extLst>
            </p:cNvPr>
            <p:cNvSpPr/>
            <p:nvPr/>
          </p:nvSpPr>
          <p:spPr>
            <a:xfrm>
              <a:off x="5237442" y="377705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Oval 23">
              <a:extLst>
                <a:ext uri="{FF2B5EF4-FFF2-40B4-BE49-F238E27FC236}">
                  <a16:creationId xmlns:a16="http://schemas.microsoft.com/office/drawing/2014/main" id="{E6640C8B-7A5A-808E-4674-0085EAFD42E2}"/>
                </a:ext>
              </a:extLst>
            </p:cNvPr>
            <p:cNvSpPr/>
            <p:nvPr/>
          </p:nvSpPr>
          <p:spPr>
            <a:xfrm>
              <a:off x="5162870" y="362492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819F9F74-B96B-53EC-C6F2-F295423B10BD}"/>
                </a:ext>
              </a:extLst>
            </p:cNvPr>
            <p:cNvSpPr/>
            <p:nvPr/>
          </p:nvSpPr>
          <p:spPr>
            <a:xfrm>
              <a:off x="5903011" y="332511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Oval 25">
              <a:extLst>
                <a:ext uri="{FF2B5EF4-FFF2-40B4-BE49-F238E27FC236}">
                  <a16:creationId xmlns:a16="http://schemas.microsoft.com/office/drawing/2014/main" id="{2680C031-9462-A924-3C80-7816715F7041}"/>
                </a:ext>
              </a:extLst>
            </p:cNvPr>
            <p:cNvSpPr/>
            <p:nvPr/>
          </p:nvSpPr>
          <p:spPr>
            <a:xfrm>
              <a:off x="4640891" y="358169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CEA13E1E-BFB1-7BC4-1B8F-94259FBC4F1B}"/>
                </a:ext>
              </a:extLst>
            </p:cNvPr>
            <p:cNvSpPr/>
            <p:nvPr/>
          </p:nvSpPr>
          <p:spPr>
            <a:xfrm>
              <a:off x="5559675" y="373211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6F83D3E4-68E5-7BC6-562A-53B3B57BFD9E}"/>
                </a:ext>
              </a:extLst>
            </p:cNvPr>
            <p:cNvSpPr/>
            <p:nvPr/>
          </p:nvSpPr>
          <p:spPr>
            <a:xfrm>
              <a:off x="5485103" y="35799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9121ACAA-9CE0-1508-6370-69364BF4B621}"/>
                </a:ext>
              </a:extLst>
            </p:cNvPr>
            <p:cNvSpPr/>
            <p:nvPr/>
          </p:nvSpPr>
          <p:spPr>
            <a:xfrm>
              <a:off x="4792685" y="349353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09C6952F-F625-8EA3-BD7F-A269B78CCBEE}"/>
                </a:ext>
              </a:extLst>
            </p:cNvPr>
            <p:cNvSpPr/>
            <p:nvPr/>
          </p:nvSpPr>
          <p:spPr>
            <a:xfrm>
              <a:off x="4963125" y="36041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Oval 46">
              <a:extLst>
                <a:ext uri="{FF2B5EF4-FFF2-40B4-BE49-F238E27FC236}">
                  <a16:creationId xmlns:a16="http://schemas.microsoft.com/office/drawing/2014/main" id="{25DCFF79-673E-7BE7-A758-E0E195D1C344}"/>
                </a:ext>
              </a:extLst>
            </p:cNvPr>
            <p:cNvSpPr/>
            <p:nvPr/>
          </p:nvSpPr>
          <p:spPr>
            <a:xfrm>
              <a:off x="6161550" y="334485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Oval 49">
              <a:extLst>
                <a:ext uri="{FF2B5EF4-FFF2-40B4-BE49-F238E27FC236}">
                  <a16:creationId xmlns:a16="http://schemas.microsoft.com/office/drawing/2014/main" id="{E85059C4-B5B9-F7D9-703D-91436413144E}"/>
                </a:ext>
              </a:extLst>
            </p:cNvPr>
            <p:cNvSpPr/>
            <p:nvPr/>
          </p:nvSpPr>
          <p:spPr>
            <a:xfrm>
              <a:off x="6427859" y="341400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1" name="Oval 50">
              <a:extLst>
                <a:ext uri="{FF2B5EF4-FFF2-40B4-BE49-F238E27FC236}">
                  <a16:creationId xmlns:a16="http://schemas.microsoft.com/office/drawing/2014/main" id="{81025032-2D32-5C18-94A9-4CE54F753B15}"/>
                </a:ext>
              </a:extLst>
            </p:cNvPr>
            <p:cNvSpPr/>
            <p:nvPr/>
          </p:nvSpPr>
          <p:spPr>
            <a:xfrm>
              <a:off x="6598299" y="352465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2" name="Oval 51">
              <a:extLst>
                <a:ext uri="{FF2B5EF4-FFF2-40B4-BE49-F238E27FC236}">
                  <a16:creationId xmlns:a16="http://schemas.microsoft.com/office/drawing/2014/main" id="{4E3F2A62-2FB7-76CB-CED5-F1E87ABB9269}"/>
                </a:ext>
              </a:extLst>
            </p:cNvPr>
            <p:cNvSpPr/>
            <p:nvPr/>
          </p:nvSpPr>
          <p:spPr>
            <a:xfrm>
              <a:off x="6278730" y="327051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Oval 52">
              <a:extLst>
                <a:ext uri="{FF2B5EF4-FFF2-40B4-BE49-F238E27FC236}">
                  <a16:creationId xmlns:a16="http://schemas.microsoft.com/office/drawing/2014/main" id="{0D3AA43C-E477-9058-615B-BFFDDB11CBDA}"/>
                </a:ext>
              </a:extLst>
            </p:cNvPr>
            <p:cNvSpPr/>
            <p:nvPr/>
          </p:nvSpPr>
          <p:spPr>
            <a:xfrm>
              <a:off x="6600964" y="322557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4" name="Oval 53">
              <a:extLst>
                <a:ext uri="{FF2B5EF4-FFF2-40B4-BE49-F238E27FC236}">
                  <a16:creationId xmlns:a16="http://schemas.microsoft.com/office/drawing/2014/main" id="{7B367E92-676D-44C5-676E-9F88D6C87FE0}"/>
                </a:ext>
              </a:extLst>
            </p:cNvPr>
            <p:cNvSpPr/>
            <p:nvPr/>
          </p:nvSpPr>
          <p:spPr>
            <a:xfrm>
              <a:off x="6166876" y="37269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5" name="Oval 54">
              <a:extLst>
                <a:ext uri="{FF2B5EF4-FFF2-40B4-BE49-F238E27FC236}">
                  <a16:creationId xmlns:a16="http://schemas.microsoft.com/office/drawing/2014/main" id="{067CB8EA-63CC-4EB7-68C2-19A6761B70BF}"/>
                </a:ext>
              </a:extLst>
            </p:cNvPr>
            <p:cNvSpPr/>
            <p:nvPr/>
          </p:nvSpPr>
          <p:spPr>
            <a:xfrm>
              <a:off x="6337316" y="382200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6" name="Oval 55">
              <a:extLst>
                <a:ext uri="{FF2B5EF4-FFF2-40B4-BE49-F238E27FC236}">
                  <a16:creationId xmlns:a16="http://schemas.microsoft.com/office/drawing/2014/main" id="{96C94A62-5879-D9B4-1F6A-AF2B52544FF6}"/>
                </a:ext>
              </a:extLst>
            </p:cNvPr>
            <p:cNvSpPr/>
            <p:nvPr/>
          </p:nvSpPr>
          <p:spPr>
            <a:xfrm>
              <a:off x="5940506" y="388078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7" name="Oval 56">
              <a:extLst>
                <a:ext uri="{FF2B5EF4-FFF2-40B4-BE49-F238E27FC236}">
                  <a16:creationId xmlns:a16="http://schemas.microsoft.com/office/drawing/2014/main" id="{95777B55-9355-7377-855E-783742BD8C6E}"/>
                </a:ext>
              </a:extLst>
            </p:cNvPr>
            <p:cNvSpPr/>
            <p:nvPr/>
          </p:nvSpPr>
          <p:spPr>
            <a:xfrm>
              <a:off x="5865934" y="372864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 name="Oval 57">
              <a:extLst>
                <a:ext uri="{FF2B5EF4-FFF2-40B4-BE49-F238E27FC236}">
                  <a16:creationId xmlns:a16="http://schemas.microsoft.com/office/drawing/2014/main" id="{DCA711B0-1D2F-1BE0-3AE4-225A1DD321EC}"/>
                </a:ext>
              </a:extLst>
            </p:cNvPr>
            <p:cNvSpPr/>
            <p:nvPr/>
          </p:nvSpPr>
          <p:spPr>
            <a:xfrm>
              <a:off x="6603624" y="389115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9" name="Oval 58">
              <a:extLst>
                <a:ext uri="{FF2B5EF4-FFF2-40B4-BE49-F238E27FC236}">
                  <a16:creationId xmlns:a16="http://schemas.microsoft.com/office/drawing/2014/main" id="{C5E7B976-8022-50C2-C88E-E54FE0A31537}"/>
                </a:ext>
              </a:extLst>
            </p:cNvPr>
            <p:cNvSpPr/>
            <p:nvPr/>
          </p:nvSpPr>
          <p:spPr>
            <a:xfrm>
              <a:off x="6774065" y="400179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0" name="Oval 59">
              <a:extLst>
                <a:ext uri="{FF2B5EF4-FFF2-40B4-BE49-F238E27FC236}">
                  <a16:creationId xmlns:a16="http://schemas.microsoft.com/office/drawing/2014/main" id="{CF153A11-022F-4AB3-E6D2-0628BF230F9D}"/>
                </a:ext>
              </a:extLst>
            </p:cNvPr>
            <p:cNvSpPr/>
            <p:nvPr/>
          </p:nvSpPr>
          <p:spPr>
            <a:xfrm>
              <a:off x="6454496" y="374766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1" name="Oval 60">
              <a:extLst>
                <a:ext uri="{FF2B5EF4-FFF2-40B4-BE49-F238E27FC236}">
                  <a16:creationId xmlns:a16="http://schemas.microsoft.com/office/drawing/2014/main" id="{BD8831F3-E684-24A8-71A3-8E84C881B9EF}"/>
                </a:ext>
              </a:extLst>
            </p:cNvPr>
            <p:cNvSpPr/>
            <p:nvPr/>
          </p:nvSpPr>
          <p:spPr>
            <a:xfrm>
              <a:off x="6776730" y="370271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2" name="Oval 61">
              <a:extLst>
                <a:ext uri="{FF2B5EF4-FFF2-40B4-BE49-F238E27FC236}">
                  <a16:creationId xmlns:a16="http://schemas.microsoft.com/office/drawing/2014/main" id="{5EE816D5-48B4-63A2-BD4B-D0032CE5EF0A}"/>
                </a:ext>
              </a:extLst>
            </p:cNvPr>
            <p:cNvSpPr/>
            <p:nvPr/>
          </p:nvSpPr>
          <p:spPr>
            <a:xfrm>
              <a:off x="7267807" y="380056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 name="Oval 62">
              <a:extLst>
                <a:ext uri="{FF2B5EF4-FFF2-40B4-BE49-F238E27FC236}">
                  <a16:creationId xmlns:a16="http://schemas.microsoft.com/office/drawing/2014/main" id="{7301CD2F-F981-2A57-26DC-03BD09E4858B}"/>
                </a:ext>
              </a:extLst>
            </p:cNvPr>
            <p:cNvSpPr/>
            <p:nvPr/>
          </p:nvSpPr>
          <p:spPr>
            <a:xfrm>
              <a:off x="7438248" y="39112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4" name="Oval 63">
              <a:extLst>
                <a:ext uri="{FF2B5EF4-FFF2-40B4-BE49-F238E27FC236}">
                  <a16:creationId xmlns:a16="http://schemas.microsoft.com/office/drawing/2014/main" id="{0058744A-970F-508D-5FA9-3AC09AFC07E9}"/>
                </a:ext>
              </a:extLst>
            </p:cNvPr>
            <p:cNvSpPr/>
            <p:nvPr/>
          </p:nvSpPr>
          <p:spPr>
            <a:xfrm>
              <a:off x="7608688" y="400629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5" name="Oval 64">
              <a:extLst>
                <a:ext uri="{FF2B5EF4-FFF2-40B4-BE49-F238E27FC236}">
                  <a16:creationId xmlns:a16="http://schemas.microsoft.com/office/drawing/2014/main" id="{BB07D92E-F2A0-C25D-A352-107E53873B81}"/>
                </a:ext>
              </a:extLst>
            </p:cNvPr>
            <p:cNvSpPr/>
            <p:nvPr/>
          </p:nvSpPr>
          <p:spPr>
            <a:xfrm>
              <a:off x="7211878" y="40650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6" name="Oval 65">
              <a:extLst>
                <a:ext uri="{FF2B5EF4-FFF2-40B4-BE49-F238E27FC236}">
                  <a16:creationId xmlns:a16="http://schemas.microsoft.com/office/drawing/2014/main" id="{9E52A7EB-47DE-6F78-ADA4-DD7539158DE3}"/>
                </a:ext>
              </a:extLst>
            </p:cNvPr>
            <p:cNvSpPr/>
            <p:nvPr/>
          </p:nvSpPr>
          <p:spPr>
            <a:xfrm>
              <a:off x="6966865" y="38697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7" name="Oval 66">
              <a:extLst>
                <a:ext uri="{FF2B5EF4-FFF2-40B4-BE49-F238E27FC236}">
                  <a16:creationId xmlns:a16="http://schemas.microsoft.com/office/drawing/2014/main" id="{27BF5544-4CC3-F400-B54A-561397059655}"/>
                </a:ext>
              </a:extLst>
            </p:cNvPr>
            <p:cNvSpPr/>
            <p:nvPr/>
          </p:nvSpPr>
          <p:spPr>
            <a:xfrm>
              <a:off x="7137306" y="391293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8" name="Oval 67">
              <a:extLst>
                <a:ext uri="{FF2B5EF4-FFF2-40B4-BE49-F238E27FC236}">
                  <a16:creationId xmlns:a16="http://schemas.microsoft.com/office/drawing/2014/main" id="{A0DE629E-B936-0F0E-14D0-F347835385AC}"/>
                </a:ext>
              </a:extLst>
            </p:cNvPr>
            <p:cNvSpPr/>
            <p:nvPr/>
          </p:nvSpPr>
          <p:spPr>
            <a:xfrm>
              <a:off x="7874996" y="40754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0" name="Oval 69">
              <a:extLst>
                <a:ext uri="{FF2B5EF4-FFF2-40B4-BE49-F238E27FC236}">
                  <a16:creationId xmlns:a16="http://schemas.microsoft.com/office/drawing/2014/main" id="{F4F7720C-AD71-B824-AF70-AB1B604D003F}"/>
                </a:ext>
              </a:extLst>
            </p:cNvPr>
            <p:cNvSpPr/>
            <p:nvPr/>
          </p:nvSpPr>
          <p:spPr>
            <a:xfrm>
              <a:off x="7781797" y="353260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1" name="Oval 70">
              <a:extLst>
                <a:ext uri="{FF2B5EF4-FFF2-40B4-BE49-F238E27FC236}">
                  <a16:creationId xmlns:a16="http://schemas.microsoft.com/office/drawing/2014/main" id="{2F24069B-18D6-3EF3-43D9-BB919203077E}"/>
                </a:ext>
              </a:extLst>
            </p:cNvPr>
            <p:cNvSpPr/>
            <p:nvPr/>
          </p:nvSpPr>
          <p:spPr>
            <a:xfrm>
              <a:off x="7952238" y="364324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2" name="Oval 71">
              <a:extLst>
                <a:ext uri="{FF2B5EF4-FFF2-40B4-BE49-F238E27FC236}">
                  <a16:creationId xmlns:a16="http://schemas.microsoft.com/office/drawing/2014/main" id="{3C96F387-2843-FB1A-5B11-4644DA603AAC}"/>
                </a:ext>
              </a:extLst>
            </p:cNvPr>
            <p:cNvSpPr/>
            <p:nvPr/>
          </p:nvSpPr>
          <p:spPr>
            <a:xfrm>
              <a:off x="8122678" y="382131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3" name="Oval 72">
              <a:extLst>
                <a:ext uri="{FF2B5EF4-FFF2-40B4-BE49-F238E27FC236}">
                  <a16:creationId xmlns:a16="http://schemas.microsoft.com/office/drawing/2014/main" id="{AA3FCCEA-14D8-E54F-4C0F-5970F500CF80}"/>
                </a:ext>
              </a:extLst>
            </p:cNvPr>
            <p:cNvSpPr/>
            <p:nvPr/>
          </p:nvSpPr>
          <p:spPr>
            <a:xfrm>
              <a:off x="7725868" y="393195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4" name="Oval 73">
              <a:extLst>
                <a:ext uri="{FF2B5EF4-FFF2-40B4-BE49-F238E27FC236}">
                  <a16:creationId xmlns:a16="http://schemas.microsoft.com/office/drawing/2014/main" id="{9579C0BA-1753-3F94-150A-CAF83264D6E4}"/>
                </a:ext>
              </a:extLst>
            </p:cNvPr>
            <p:cNvSpPr/>
            <p:nvPr/>
          </p:nvSpPr>
          <p:spPr>
            <a:xfrm>
              <a:off x="7480855" y="354988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5" name="Oval 74">
              <a:extLst>
                <a:ext uri="{FF2B5EF4-FFF2-40B4-BE49-F238E27FC236}">
                  <a16:creationId xmlns:a16="http://schemas.microsoft.com/office/drawing/2014/main" id="{CEDE106D-28D3-786C-4059-78E87D512196}"/>
                </a:ext>
              </a:extLst>
            </p:cNvPr>
            <p:cNvSpPr/>
            <p:nvPr/>
          </p:nvSpPr>
          <p:spPr>
            <a:xfrm>
              <a:off x="7651295" y="377982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6" name="Oval 75">
              <a:extLst>
                <a:ext uri="{FF2B5EF4-FFF2-40B4-BE49-F238E27FC236}">
                  <a16:creationId xmlns:a16="http://schemas.microsoft.com/office/drawing/2014/main" id="{102CD656-3F6A-256D-6D4D-2B94EBB3990A}"/>
                </a:ext>
              </a:extLst>
            </p:cNvPr>
            <p:cNvSpPr/>
            <p:nvPr/>
          </p:nvSpPr>
          <p:spPr>
            <a:xfrm>
              <a:off x="6958877" y="36933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7" name="Oval 76">
              <a:extLst>
                <a:ext uri="{FF2B5EF4-FFF2-40B4-BE49-F238E27FC236}">
                  <a16:creationId xmlns:a16="http://schemas.microsoft.com/office/drawing/2014/main" id="{2A71D995-8A71-458A-1C32-8AE46E67787E}"/>
                </a:ext>
              </a:extLst>
            </p:cNvPr>
            <p:cNvSpPr/>
            <p:nvPr/>
          </p:nvSpPr>
          <p:spPr>
            <a:xfrm>
              <a:off x="7129317" y="373659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8" name="Oval 77">
              <a:extLst>
                <a:ext uri="{FF2B5EF4-FFF2-40B4-BE49-F238E27FC236}">
                  <a16:creationId xmlns:a16="http://schemas.microsoft.com/office/drawing/2014/main" id="{EFA8C5FE-9AA5-4A77-0932-BE52ED560F99}"/>
                </a:ext>
              </a:extLst>
            </p:cNvPr>
            <p:cNvSpPr/>
            <p:nvPr/>
          </p:nvSpPr>
          <p:spPr>
            <a:xfrm>
              <a:off x="8104031" y="348765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9" name="Oval 78">
              <a:extLst>
                <a:ext uri="{FF2B5EF4-FFF2-40B4-BE49-F238E27FC236}">
                  <a16:creationId xmlns:a16="http://schemas.microsoft.com/office/drawing/2014/main" id="{AC22FBEE-BFD2-B551-4D95-570F4826672F}"/>
                </a:ext>
              </a:extLst>
            </p:cNvPr>
            <p:cNvSpPr/>
            <p:nvPr/>
          </p:nvSpPr>
          <p:spPr>
            <a:xfrm>
              <a:off x="6844362" y="34012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0" name="Oval 79">
              <a:extLst>
                <a:ext uri="{FF2B5EF4-FFF2-40B4-BE49-F238E27FC236}">
                  <a16:creationId xmlns:a16="http://schemas.microsoft.com/office/drawing/2014/main" id="{AFE20DAF-245C-92B4-6D40-A80CBE93C883}"/>
                </a:ext>
              </a:extLst>
            </p:cNvPr>
            <p:cNvSpPr/>
            <p:nvPr/>
          </p:nvSpPr>
          <p:spPr>
            <a:xfrm>
              <a:off x="7014802" y="351185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1" name="Oval 80">
              <a:extLst>
                <a:ext uri="{FF2B5EF4-FFF2-40B4-BE49-F238E27FC236}">
                  <a16:creationId xmlns:a16="http://schemas.microsoft.com/office/drawing/2014/main" id="{D8D8E5C7-3666-7F6E-2E77-729C62CD308B}"/>
                </a:ext>
              </a:extLst>
            </p:cNvPr>
            <p:cNvSpPr/>
            <p:nvPr/>
          </p:nvSpPr>
          <p:spPr>
            <a:xfrm>
              <a:off x="8048101" y="388701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2" name="Oval 81">
              <a:extLst>
                <a:ext uri="{FF2B5EF4-FFF2-40B4-BE49-F238E27FC236}">
                  <a16:creationId xmlns:a16="http://schemas.microsoft.com/office/drawing/2014/main" id="{72E6C114-9DB6-A607-55DC-73A2AE219D94}"/>
                </a:ext>
              </a:extLst>
            </p:cNvPr>
            <p:cNvSpPr/>
            <p:nvPr/>
          </p:nvSpPr>
          <p:spPr>
            <a:xfrm>
              <a:off x="7803089" y="355680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3" name="Oval 82">
              <a:extLst>
                <a:ext uri="{FF2B5EF4-FFF2-40B4-BE49-F238E27FC236}">
                  <a16:creationId xmlns:a16="http://schemas.microsoft.com/office/drawing/2014/main" id="{B6766ACB-AF4B-4196-0F04-52E98FA2B52D}"/>
                </a:ext>
              </a:extLst>
            </p:cNvPr>
            <p:cNvSpPr/>
            <p:nvPr/>
          </p:nvSpPr>
          <p:spPr>
            <a:xfrm>
              <a:off x="7973529" y="37348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4" name="Oval 83">
              <a:extLst>
                <a:ext uri="{FF2B5EF4-FFF2-40B4-BE49-F238E27FC236}">
                  <a16:creationId xmlns:a16="http://schemas.microsoft.com/office/drawing/2014/main" id="{87A2E82B-7C3C-F264-C7D0-0B153D5E2F4F}"/>
                </a:ext>
              </a:extLst>
            </p:cNvPr>
            <p:cNvSpPr/>
            <p:nvPr/>
          </p:nvSpPr>
          <p:spPr>
            <a:xfrm>
              <a:off x="7281110" y="364843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5" name="Oval 84">
              <a:extLst>
                <a:ext uri="{FF2B5EF4-FFF2-40B4-BE49-F238E27FC236}">
                  <a16:creationId xmlns:a16="http://schemas.microsoft.com/office/drawing/2014/main" id="{AFF69F07-8542-5DE9-71E1-E83450176F92}"/>
                </a:ext>
              </a:extLst>
            </p:cNvPr>
            <p:cNvSpPr/>
            <p:nvPr/>
          </p:nvSpPr>
          <p:spPr>
            <a:xfrm>
              <a:off x="7451551" y="37590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6" name="Oval 85">
              <a:extLst>
                <a:ext uri="{FF2B5EF4-FFF2-40B4-BE49-F238E27FC236}">
                  <a16:creationId xmlns:a16="http://schemas.microsoft.com/office/drawing/2014/main" id="{4E065743-B9EB-B3AE-FBC4-13C82DDD9BAF}"/>
                </a:ext>
              </a:extLst>
            </p:cNvPr>
            <p:cNvSpPr/>
            <p:nvPr/>
          </p:nvSpPr>
          <p:spPr>
            <a:xfrm>
              <a:off x="7528792" y="32594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7" name="Oval 86">
              <a:extLst>
                <a:ext uri="{FF2B5EF4-FFF2-40B4-BE49-F238E27FC236}">
                  <a16:creationId xmlns:a16="http://schemas.microsoft.com/office/drawing/2014/main" id="{FF5B356D-54FE-0CF6-17FB-ECCFD7F93B6D}"/>
                </a:ext>
              </a:extLst>
            </p:cNvPr>
            <p:cNvSpPr/>
            <p:nvPr/>
          </p:nvSpPr>
          <p:spPr>
            <a:xfrm>
              <a:off x="7131982" y="337008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8" name="Oval 87">
              <a:extLst>
                <a:ext uri="{FF2B5EF4-FFF2-40B4-BE49-F238E27FC236}">
                  <a16:creationId xmlns:a16="http://schemas.microsoft.com/office/drawing/2014/main" id="{691749A2-CCB7-F60D-6F71-6AB8E5C8F3D5}"/>
                </a:ext>
              </a:extLst>
            </p:cNvPr>
            <p:cNvSpPr/>
            <p:nvPr/>
          </p:nvSpPr>
          <p:spPr>
            <a:xfrm>
              <a:off x="7795100" y="332859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9" name="Oval 88">
              <a:extLst>
                <a:ext uri="{FF2B5EF4-FFF2-40B4-BE49-F238E27FC236}">
                  <a16:creationId xmlns:a16="http://schemas.microsoft.com/office/drawing/2014/main" id="{D6672197-ABC4-35A7-5EBF-7E8DF38E1458}"/>
                </a:ext>
              </a:extLst>
            </p:cNvPr>
            <p:cNvSpPr/>
            <p:nvPr/>
          </p:nvSpPr>
          <p:spPr>
            <a:xfrm>
              <a:off x="8479536" y="340467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0" name="Oval 89">
              <a:extLst>
                <a:ext uri="{FF2B5EF4-FFF2-40B4-BE49-F238E27FC236}">
                  <a16:creationId xmlns:a16="http://schemas.microsoft.com/office/drawing/2014/main" id="{7E26D90A-D846-79AF-5F72-A4918CE71287}"/>
                </a:ext>
              </a:extLst>
            </p:cNvPr>
            <p:cNvSpPr/>
            <p:nvPr/>
          </p:nvSpPr>
          <p:spPr>
            <a:xfrm>
              <a:off x="8649976" y="349975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1" name="Oval 90">
              <a:extLst>
                <a:ext uri="{FF2B5EF4-FFF2-40B4-BE49-F238E27FC236}">
                  <a16:creationId xmlns:a16="http://schemas.microsoft.com/office/drawing/2014/main" id="{0B865D6B-20C8-0ACA-DC32-B1EC25F4BC8F}"/>
                </a:ext>
              </a:extLst>
            </p:cNvPr>
            <p:cNvSpPr/>
            <p:nvPr/>
          </p:nvSpPr>
          <p:spPr>
            <a:xfrm>
              <a:off x="8253166" y="355853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2" name="Oval 91">
              <a:extLst>
                <a:ext uri="{FF2B5EF4-FFF2-40B4-BE49-F238E27FC236}">
                  <a16:creationId xmlns:a16="http://schemas.microsoft.com/office/drawing/2014/main" id="{EE40B856-2759-082F-7362-B6BF2C62C1D1}"/>
                </a:ext>
              </a:extLst>
            </p:cNvPr>
            <p:cNvSpPr/>
            <p:nvPr/>
          </p:nvSpPr>
          <p:spPr>
            <a:xfrm>
              <a:off x="8178594" y="340640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3" name="Oval 92">
              <a:extLst>
                <a:ext uri="{FF2B5EF4-FFF2-40B4-BE49-F238E27FC236}">
                  <a16:creationId xmlns:a16="http://schemas.microsoft.com/office/drawing/2014/main" id="{5B95B256-AB4F-EC40-B7D8-E174B77888D4}"/>
                </a:ext>
              </a:extLst>
            </p:cNvPr>
            <p:cNvSpPr/>
            <p:nvPr/>
          </p:nvSpPr>
          <p:spPr>
            <a:xfrm>
              <a:off x="8916284" y="356890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4" name="Oval 93">
              <a:extLst>
                <a:ext uri="{FF2B5EF4-FFF2-40B4-BE49-F238E27FC236}">
                  <a16:creationId xmlns:a16="http://schemas.microsoft.com/office/drawing/2014/main" id="{5BF06DFD-879B-EFE5-B8BB-49AE6C293A24}"/>
                </a:ext>
              </a:extLst>
            </p:cNvPr>
            <p:cNvSpPr/>
            <p:nvPr/>
          </p:nvSpPr>
          <p:spPr>
            <a:xfrm>
              <a:off x="9086725" y="367955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7" name="Oval 96">
              <a:extLst>
                <a:ext uri="{FF2B5EF4-FFF2-40B4-BE49-F238E27FC236}">
                  <a16:creationId xmlns:a16="http://schemas.microsoft.com/office/drawing/2014/main" id="{1E70FF9C-B3DF-4A5A-003E-85371DEEB79D}"/>
                </a:ext>
              </a:extLst>
            </p:cNvPr>
            <p:cNvSpPr/>
            <p:nvPr/>
          </p:nvSpPr>
          <p:spPr>
            <a:xfrm>
              <a:off x="8655302" y="38818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0" name="Oval 99">
              <a:extLst>
                <a:ext uri="{FF2B5EF4-FFF2-40B4-BE49-F238E27FC236}">
                  <a16:creationId xmlns:a16="http://schemas.microsoft.com/office/drawing/2014/main" id="{E0CA0755-0449-E9FC-6541-BC35EECC07F1}"/>
                </a:ext>
              </a:extLst>
            </p:cNvPr>
            <p:cNvSpPr/>
            <p:nvPr/>
          </p:nvSpPr>
          <p:spPr>
            <a:xfrm>
              <a:off x="8354360" y="388354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3" name="Oval 102">
              <a:extLst>
                <a:ext uri="{FF2B5EF4-FFF2-40B4-BE49-F238E27FC236}">
                  <a16:creationId xmlns:a16="http://schemas.microsoft.com/office/drawing/2014/main" id="{153D5A6B-67F9-B328-5F35-6DA8485B6796}"/>
                </a:ext>
              </a:extLst>
            </p:cNvPr>
            <p:cNvSpPr/>
            <p:nvPr/>
          </p:nvSpPr>
          <p:spPr>
            <a:xfrm>
              <a:off x="8942922" y="390256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07" name="TextBox 106">
            <a:extLst>
              <a:ext uri="{FF2B5EF4-FFF2-40B4-BE49-F238E27FC236}">
                <a16:creationId xmlns:a16="http://schemas.microsoft.com/office/drawing/2014/main" id="{26BB02C6-8A4E-12C5-F925-282F8AA129CD}"/>
              </a:ext>
            </a:extLst>
          </p:cNvPr>
          <p:cNvSpPr txBox="1"/>
          <p:nvPr/>
        </p:nvSpPr>
        <p:spPr>
          <a:xfrm>
            <a:off x="7485368" y="1914377"/>
            <a:ext cx="472698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CLIP Features of all images in your database</a:t>
            </a:r>
          </a:p>
        </p:txBody>
      </p:sp>
      <p:sp>
        <p:nvSpPr>
          <p:cNvPr id="19" name="Oval 18">
            <a:extLst>
              <a:ext uri="{FF2B5EF4-FFF2-40B4-BE49-F238E27FC236}">
                <a16:creationId xmlns:a16="http://schemas.microsoft.com/office/drawing/2014/main" id="{C89F567A-B20A-C0CE-5F61-807047CAA102}"/>
              </a:ext>
            </a:extLst>
          </p:cNvPr>
          <p:cNvSpPr/>
          <p:nvPr/>
        </p:nvSpPr>
        <p:spPr>
          <a:xfrm>
            <a:off x="6045101" y="1216777"/>
            <a:ext cx="2071160" cy="326488"/>
          </a:xfrm>
          <a:prstGeom prst="ellipse">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3" name="TextBox 22">
            <a:extLst>
              <a:ext uri="{FF2B5EF4-FFF2-40B4-BE49-F238E27FC236}">
                <a16:creationId xmlns:a16="http://schemas.microsoft.com/office/drawing/2014/main" id="{3B94BA6C-8CBE-7537-B6D6-3B95562DD2FA}"/>
              </a:ext>
            </a:extLst>
          </p:cNvPr>
          <p:cNvSpPr txBox="1"/>
          <p:nvPr/>
        </p:nvSpPr>
        <p:spPr>
          <a:xfrm>
            <a:off x="7493415" y="3042592"/>
            <a:ext cx="472698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n-lt"/>
                <a:ea typeface="+mn-ea"/>
                <a:cs typeface="+mn-cs"/>
                <a:sym typeface="Helvetica Neue"/>
              </a:rPr>
              <a:t>Retrieve nearby images as search results</a:t>
            </a:r>
          </a:p>
        </p:txBody>
      </p:sp>
    </p:spTree>
    <p:extLst>
      <p:ext uri="{BB962C8B-B14F-4D97-AF65-F5344CB8AC3E}">
        <p14:creationId xmlns:p14="http://schemas.microsoft.com/office/powerpoint/2010/main" val="247647958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19040-5A6E-B985-95C9-723B8173C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387" y="840889"/>
            <a:ext cx="8579634" cy="5001398"/>
          </a:xfrm>
          <a:prstGeom prst="rect">
            <a:avLst/>
          </a:prstGeom>
        </p:spPr>
      </p:pic>
      <p:sp>
        <p:nvSpPr>
          <p:cNvPr id="2" name="Oval 1">
            <a:extLst>
              <a:ext uri="{FF2B5EF4-FFF2-40B4-BE49-F238E27FC236}">
                <a16:creationId xmlns:a16="http://schemas.microsoft.com/office/drawing/2014/main" id="{6DC3388C-1840-72A5-6157-93A942C055A0}"/>
              </a:ext>
            </a:extLst>
          </p:cNvPr>
          <p:cNvSpPr/>
          <p:nvPr/>
        </p:nvSpPr>
        <p:spPr>
          <a:xfrm>
            <a:off x="2260600" y="231697"/>
            <a:ext cx="4726983" cy="836909"/>
          </a:xfrm>
          <a:prstGeom prst="ellipse">
            <a:avLst/>
          </a:prstGeom>
          <a:solidFill>
            <a:schemeClr val="accent2">
              <a:lumMod val="60000"/>
              <a:lumOff val="40000"/>
            </a:schemeClr>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 name="Oval 3">
            <a:extLst>
              <a:ext uri="{FF2B5EF4-FFF2-40B4-BE49-F238E27FC236}">
                <a16:creationId xmlns:a16="http://schemas.microsoft.com/office/drawing/2014/main" id="{EDDBD8AD-0B05-A41D-7345-A30364C5FC3A}"/>
              </a:ext>
            </a:extLst>
          </p:cNvPr>
          <p:cNvSpPr/>
          <p:nvPr/>
        </p:nvSpPr>
        <p:spPr>
          <a:xfrm>
            <a:off x="4388517" y="678908"/>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6" name="Group 5">
            <a:extLst>
              <a:ext uri="{FF2B5EF4-FFF2-40B4-BE49-F238E27FC236}">
                <a16:creationId xmlns:a16="http://schemas.microsoft.com/office/drawing/2014/main" id="{930E61C3-9BF0-BB13-EAF5-877F7A45164B}"/>
              </a:ext>
            </a:extLst>
          </p:cNvPr>
          <p:cNvGrpSpPr/>
          <p:nvPr/>
        </p:nvGrpSpPr>
        <p:grpSpPr>
          <a:xfrm>
            <a:off x="2505731" y="275429"/>
            <a:ext cx="4236720" cy="749444"/>
            <a:chOff x="4640891" y="3225572"/>
            <a:chExt cx="4673088" cy="901844"/>
          </a:xfrm>
        </p:grpSpPr>
        <p:sp>
          <p:nvSpPr>
            <p:cNvPr id="7" name="Oval 6">
              <a:extLst>
                <a:ext uri="{FF2B5EF4-FFF2-40B4-BE49-F238E27FC236}">
                  <a16:creationId xmlns:a16="http://schemas.microsoft.com/office/drawing/2014/main" id="{7E603F96-5134-E672-ACB2-2BB3CC200D20}"/>
                </a:ext>
              </a:extLst>
            </p:cNvPr>
            <p:cNvSpPr/>
            <p:nvPr/>
          </p:nvSpPr>
          <p:spPr>
            <a:xfrm>
              <a:off x="4779382" y="364566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Oval 7">
              <a:extLst>
                <a:ext uri="{FF2B5EF4-FFF2-40B4-BE49-F238E27FC236}">
                  <a16:creationId xmlns:a16="http://schemas.microsoft.com/office/drawing/2014/main" id="{97ABA0C9-9205-5A69-8F99-90006845168A}"/>
                </a:ext>
              </a:extLst>
            </p:cNvPr>
            <p:cNvSpPr/>
            <p:nvPr/>
          </p:nvSpPr>
          <p:spPr>
            <a:xfrm>
              <a:off x="4949822" y="37563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Oval 8">
              <a:extLst>
                <a:ext uri="{FF2B5EF4-FFF2-40B4-BE49-F238E27FC236}">
                  <a16:creationId xmlns:a16="http://schemas.microsoft.com/office/drawing/2014/main" id="{54A52E22-5F2E-B5A7-C03D-5F648F4B5491}"/>
                </a:ext>
              </a:extLst>
            </p:cNvPr>
            <p:cNvSpPr/>
            <p:nvPr/>
          </p:nvSpPr>
          <p:spPr>
            <a:xfrm>
              <a:off x="5120262" y="385139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Oval 9">
              <a:extLst>
                <a:ext uri="{FF2B5EF4-FFF2-40B4-BE49-F238E27FC236}">
                  <a16:creationId xmlns:a16="http://schemas.microsoft.com/office/drawing/2014/main" id="{6B81185D-3143-D925-37D5-346D601B453E}"/>
                </a:ext>
              </a:extLst>
            </p:cNvPr>
            <p:cNvSpPr/>
            <p:nvPr/>
          </p:nvSpPr>
          <p:spPr>
            <a:xfrm>
              <a:off x="4723452" y="39101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Oval 10">
              <a:extLst>
                <a:ext uri="{FF2B5EF4-FFF2-40B4-BE49-F238E27FC236}">
                  <a16:creationId xmlns:a16="http://schemas.microsoft.com/office/drawing/2014/main" id="{2C4BABCD-BD49-6FC7-DAF9-9E8AC8F212E9}"/>
                </a:ext>
              </a:extLst>
            </p:cNvPr>
            <p:cNvSpPr/>
            <p:nvPr/>
          </p:nvSpPr>
          <p:spPr>
            <a:xfrm>
              <a:off x="5911000" y="350146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Oval 11">
              <a:extLst>
                <a:ext uri="{FF2B5EF4-FFF2-40B4-BE49-F238E27FC236}">
                  <a16:creationId xmlns:a16="http://schemas.microsoft.com/office/drawing/2014/main" id="{BC6C3183-C5E8-8BCF-41EA-98F20482C214}"/>
                </a:ext>
              </a:extLst>
            </p:cNvPr>
            <p:cNvSpPr/>
            <p:nvPr/>
          </p:nvSpPr>
          <p:spPr>
            <a:xfrm>
              <a:off x="4648880" y="375803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2C81250C-A02F-8FF1-FD46-A739FDCEA17B}"/>
                </a:ext>
              </a:extLst>
            </p:cNvPr>
            <p:cNvSpPr/>
            <p:nvPr/>
          </p:nvSpPr>
          <p:spPr>
            <a:xfrm>
              <a:off x="5386570" y="39205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Oval 13">
              <a:extLst>
                <a:ext uri="{FF2B5EF4-FFF2-40B4-BE49-F238E27FC236}">
                  <a16:creationId xmlns:a16="http://schemas.microsoft.com/office/drawing/2014/main" id="{DB7C53E4-FB1A-8E6C-F5FF-CCA17CA61A94}"/>
                </a:ext>
              </a:extLst>
            </p:cNvPr>
            <p:cNvSpPr/>
            <p:nvPr/>
          </p:nvSpPr>
          <p:spPr>
            <a:xfrm>
              <a:off x="5557010" y="403119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F586198A-386D-40D6-6CA6-B45A82F2CB6B}"/>
                </a:ext>
              </a:extLst>
            </p:cNvPr>
            <p:cNvSpPr/>
            <p:nvPr/>
          </p:nvSpPr>
          <p:spPr>
            <a:xfrm>
              <a:off x="5463812" y="348834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Oval 15">
              <a:extLst>
                <a:ext uri="{FF2B5EF4-FFF2-40B4-BE49-F238E27FC236}">
                  <a16:creationId xmlns:a16="http://schemas.microsoft.com/office/drawing/2014/main" id="{F3BF8CA0-479F-948B-0AC5-137BA8C0CAB7}"/>
                </a:ext>
              </a:extLst>
            </p:cNvPr>
            <p:cNvSpPr/>
            <p:nvPr/>
          </p:nvSpPr>
          <p:spPr>
            <a:xfrm>
              <a:off x="5634252" y="366641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Oval 16">
              <a:extLst>
                <a:ext uri="{FF2B5EF4-FFF2-40B4-BE49-F238E27FC236}">
                  <a16:creationId xmlns:a16="http://schemas.microsoft.com/office/drawing/2014/main" id="{4A518591-1DD5-6FA4-ADBE-A21AD289A9F9}"/>
                </a:ext>
              </a:extLst>
            </p:cNvPr>
            <p:cNvSpPr/>
            <p:nvPr/>
          </p:nvSpPr>
          <p:spPr>
            <a:xfrm>
              <a:off x="5237442" y="377705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Oval 17">
              <a:extLst>
                <a:ext uri="{FF2B5EF4-FFF2-40B4-BE49-F238E27FC236}">
                  <a16:creationId xmlns:a16="http://schemas.microsoft.com/office/drawing/2014/main" id="{9EE919A9-2D12-3931-1411-8A72703F87F3}"/>
                </a:ext>
              </a:extLst>
            </p:cNvPr>
            <p:cNvSpPr/>
            <p:nvPr/>
          </p:nvSpPr>
          <p:spPr>
            <a:xfrm>
              <a:off x="5162870" y="362492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Oval 18">
              <a:extLst>
                <a:ext uri="{FF2B5EF4-FFF2-40B4-BE49-F238E27FC236}">
                  <a16:creationId xmlns:a16="http://schemas.microsoft.com/office/drawing/2014/main" id="{228C4373-270F-A086-896D-2AB70C1043A7}"/>
                </a:ext>
              </a:extLst>
            </p:cNvPr>
            <p:cNvSpPr/>
            <p:nvPr/>
          </p:nvSpPr>
          <p:spPr>
            <a:xfrm>
              <a:off x="5903011" y="332511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Oval 19">
              <a:extLst>
                <a:ext uri="{FF2B5EF4-FFF2-40B4-BE49-F238E27FC236}">
                  <a16:creationId xmlns:a16="http://schemas.microsoft.com/office/drawing/2014/main" id="{2AC00160-6A92-9F5B-0417-55733129541E}"/>
                </a:ext>
              </a:extLst>
            </p:cNvPr>
            <p:cNvSpPr/>
            <p:nvPr/>
          </p:nvSpPr>
          <p:spPr>
            <a:xfrm>
              <a:off x="4640891" y="358169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Oval 20">
              <a:extLst>
                <a:ext uri="{FF2B5EF4-FFF2-40B4-BE49-F238E27FC236}">
                  <a16:creationId xmlns:a16="http://schemas.microsoft.com/office/drawing/2014/main" id="{91050934-5A62-0BA8-D61F-C312B5442167}"/>
                </a:ext>
              </a:extLst>
            </p:cNvPr>
            <p:cNvSpPr/>
            <p:nvPr/>
          </p:nvSpPr>
          <p:spPr>
            <a:xfrm>
              <a:off x="5559675" y="373211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val 21">
              <a:extLst>
                <a:ext uri="{FF2B5EF4-FFF2-40B4-BE49-F238E27FC236}">
                  <a16:creationId xmlns:a16="http://schemas.microsoft.com/office/drawing/2014/main" id="{92F52BE9-BE23-3102-6BBF-20B67C3EF0F9}"/>
                </a:ext>
              </a:extLst>
            </p:cNvPr>
            <p:cNvSpPr/>
            <p:nvPr/>
          </p:nvSpPr>
          <p:spPr>
            <a:xfrm>
              <a:off x="5485103" y="35799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Oval 22">
              <a:extLst>
                <a:ext uri="{FF2B5EF4-FFF2-40B4-BE49-F238E27FC236}">
                  <a16:creationId xmlns:a16="http://schemas.microsoft.com/office/drawing/2014/main" id="{044A017D-9C78-E20B-6B6D-5A7ABCF8C8D9}"/>
                </a:ext>
              </a:extLst>
            </p:cNvPr>
            <p:cNvSpPr/>
            <p:nvPr/>
          </p:nvSpPr>
          <p:spPr>
            <a:xfrm>
              <a:off x="4792685" y="349353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Oval 23">
              <a:extLst>
                <a:ext uri="{FF2B5EF4-FFF2-40B4-BE49-F238E27FC236}">
                  <a16:creationId xmlns:a16="http://schemas.microsoft.com/office/drawing/2014/main" id="{1F60BF82-5A36-0B72-2F8B-BB1F089253D4}"/>
                </a:ext>
              </a:extLst>
            </p:cNvPr>
            <p:cNvSpPr/>
            <p:nvPr/>
          </p:nvSpPr>
          <p:spPr>
            <a:xfrm>
              <a:off x="4963125" y="36041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C5410868-C6B7-F0E0-30D1-975C0FE9C502}"/>
                </a:ext>
              </a:extLst>
            </p:cNvPr>
            <p:cNvSpPr/>
            <p:nvPr/>
          </p:nvSpPr>
          <p:spPr>
            <a:xfrm>
              <a:off x="6161550" y="334485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Oval 25">
              <a:extLst>
                <a:ext uri="{FF2B5EF4-FFF2-40B4-BE49-F238E27FC236}">
                  <a16:creationId xmlns:a16="http://schemas.microsoft.com/office/drawing/2014/main" id="{3070F3B5-E186-312C-1E8D-F71B09602CEF}"/>
                </a:ext>
              </a:extLst>
            </p:cNvPr>
            <p:cNvSpPr/>
            <p:nvPr/>
          </p:nvSpPr>
          <p:spPr>
            <a:xfrm>
              <a:off x="6427859" y="341400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Oval 26">
              <a:extLst>
                <a:ext uri="{FF2B5EF4-FFF2-40B4-BE49-F238E27FC236}">
                  <a16:creationId xmlns:a16="http://schemas.microsoft.com/office/drawing/2014/main" id="{4B767BF6-7729-22F9-3FFF-D5D9853CE945}"/>
                </a:ext>
              </a:extLst>
            </p:cNvPr>
            <p:cNvSpPr/>
            <p:nvPr/>
          </p:nvSpPr>
          <p:spPr>
            <a:xfrm>
              <a:off x="6598299" y="352465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Oval 27">
              <a:extLst>
                <a:ext uri="{FF2B5EF4-FFF2-40B4-BE49-F238E27FC236}">
                  <a16:creationId xmlns:a16="http://schemas.microsoft.com/office/drawing/2014/main" id="{D531BD27-6807-6821-6EF8-3C1AB3775BA6}"/>
                </a:ext>
              </a:extLst>
            </p:cNvPr>
            <p:cNvSpPr/>
            <p:nvPr/>
          </p:nvSpPr>
          <p:spPr>
            <a:xfrm>
              <a:off x="6278730" y="327051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Oval 28">
              <a:extLst>
                <a:ext uri="{FF2B5EF4-FFF2-40B4-BE49-F238E27FC236}">
                  <a16:creationId xmlns:a16="http://schemas.microsoft.com/office/drawing/2014/main" id="{F02FB57B-087D-53F3-EE12-DE1174481D1B}"/>
                </a:ext>
              </a:extLst>
            </p:cNvPr>
            <p:cNvSpPr/>
            <p:nvPr/>
          </p:nvSpPr>
          <p:spPr>
            <a:xfrm>
              <a:off x="6600964" y="322557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21F01FE7-10D9-E734-2CCD-1634E4BB3844}"/>
                </a:ext>
              </a:extLst>
            </p:cNvPr>
            <p:cNvSpPr/>
            <p:nvPr/>
          </p:nvSpPr>
          <p:spPr>
            <a:xfrm>
              <a:off x="6166876" y="37269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Oval 30">
              <a:extLst>
                <a:ext uri="{FF2B5EF4-FFF2-40B4-BE49-F238E27FC236}">
                  <a16:creationId xmlns:a16="http://schemas.microsoft.com/office/drawing/2014/main" id="{2FE3358D-F2F0-D79B-2BF5-3C9F9804F0C8}"/>
                </a:ext>
              </a:extLst>
            </p:cNvPr>
            <p:cNvSpPr/>
            <p:nvPr/>
          </p:nvSpPr>
          <p:spPr>
            <a:xfrm>
              <a:off x="6337316" y="382200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8F878A1C-387D-3387-DCBA-8C43BEC9A751}"/>
                </a:ext>
              </a:extLst>
            </p:cNvPr>
            <p:cNvSpPr/>
            <p:nvPr/>
          </p:nvSpPr>
          <p:spPr>
            <a:xfrm>
              <a:off x="5940506" y="388078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7C2819E2-6F0B-3A92-5A72-F7ED93EA0FFF}"/>
                </a:ext>
              </a:extLst>
            </p:cNvPr>
            <p:cNvSpPr/>
            <p:nvPr/>
          </p:nvSpPr>
          <p:spPr>
            <a:xfrm>
              <a:off x="5865934" y="372864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73140BF5-162C-D343-6E9D-9A9CE625EACE}"/>
                </a:ext>
              </a:extLst>
            </p:cNvPr>
            <p:cNvSpPr/>
            <p:nvPr/>
          </p:nvSpPr>
          <p:spPr>
            <a:xfrm>
              <a:off x="6603624" y="389115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Oval 34">
              <a:extLst>
                <a:ext uri="{FF2B5EF4-FFF2-40B4-BE49-F238E27FC236}">
                  <a16:creationId xmlns:a16="http://schemas.microsoft.com/office/drawing/2014/main" id="{0997AC13-7E6E-28E9-D618-357C2E6FDE9F}"/>
                </a:ext>
              </a:extLst>
            </p:cNvPr>
            <p:cNvSpPr/>
            <p:nvPr/>
          </p:nvSpPr>
          <p:spPr>
            <a:xfrm>
              <a:off x="6774065" y="400179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 name="Oval 35">
              <a:extLst>
                <a:ext uri="{FF2B5EF4-FFF2-40B4-BE49-F238E27FC236}">
                  <a16:creationId xmlns:a16="http://schemas.microsoft.com/office/drawing/2014/main" id="{AE1D4B7A-E7A9-22A0-8268-2831B143EBCD}"/>
                </a:ext>
              </a:extLst>
            </p:cNvPr>
            <p:cNvSpPr/>
            <p:nvPr/>
          </p:nvSpPr>
          <p:spPr>
            <a:xfrm>
              <a:off x="6454496" y="374766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7" name="Oval 36">
              <a:extLst>
                <a:ext uri="{FF2B5EF4-FFF2-40B4-BE49-F238E27FC236}">
                  <a16:creationId xmlns:a16="http://schemas.microsoft.com/office/drawing/2014/main" id="{8A8AA27E-74B3-481E-7F08-3323A7B01CDD}"/>
                </a:ext>
              </a:extLst>
            </p:cNvPr>
            <p:cNvSpPr/>
            <p:nvPr/>
          </p:nvSpPr>
          <p:spPr>
            <a:xfrm>
              <a:off x="6776730" y="370271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Oval 37">
              <a:extLst>
                <a:ext uri="{FF2B5EF4-FFF2-40B4-BE49-F238E27FC236}">
                  <a16:creationId xmlns:a16="http://schemas.microsoft.com/office/drawing/2014/main" id="{32C82A7B-AB70-0205-7EB6-F951047F9936}"/>
                </a:ext>
              </a:extLst>
            </p:cNvPr>
            <p:cNvSpPr/>
            <p:nvPr/>
          </p:nvSpPr>
          <p:spPr>
            <a:xfrm>
              <a:off x="7267807" y="380056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9" name="Oval 38">
              <a:extLst>
                <a:ext uri="{FF2B5EF4-FFF2-40B4-BE49-F238E27FC236}">
                  <a16:creationId xmlns:a16="http://schemas.microsoft.com/office/drawing/2014/main" id="{7E29D3F8-3E53-D6E5-DB4B-B42D5D7616FE}"/>
                </a:ext>
              </a:extLst>
            </p:cNvPr>
            <p:cNvSpPr/>
            <p:nvPr/>
          </p:nvSpPr>
          <p:spPr>
            <a:xfrm>
              <a:off x="7438248" y="39112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Oval 39">
              <a:extLst>
                <a:ext uri="{FF2B5EF4-FFF2-40B4-BE49-F238E27FC236}">
                  <a16:creationId xmlns:a16="http://schemas.microsoft.com/office/drawing/2014/main" id="{045E4707-3B2A-E9BA-0966-6BFDFA8D202F}"/>
                </a:ext>
              </a:extLst>
            </p:cNvPr>
            <p:cNvSpPr/>
            <p:nvPr/>
          </p:nvSpPr>
          <p:spPr>
            <a:xfrm>
              <a:off x="7608688" y="400629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1" name="Oval 40">
              <a:extLst>
                <a:ext uri="{FF2B5EF4-FFF2-40B4-BE49-F238E27FC236}">
                  <a16:creationId xmlns:a16="http://schemas.microsoft.com/office/drawing/2014/main" id="{B32EB46C-62A3-DA46-C154-5E6F3E680641}"/>
                </a:ext>
              </a:extLst>
            </p:cNvPr>
            <p:cNvSpPr/>
            <p:nvPr/>
          </p:nvSpPr>
          <p:spPr>
            <a:xfrm>
              <a:off x="7211878" y="40650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Oval 41">
              <a:extLst>
                <a:ext uri="{FF2B5EF4-FFF2-40B4-BE49-F238E27FC236}">
                  <a16:creationId xmlns:a16="http://schemas.microsoft.com/office/drawing/2014/main" id="{2345E729-B32E-26ED-1D73-2A5C69EA817F}"/>
                </a:ext>
              </a:extLst>
            </p:cNvPr>
            <p:cNvSpPr/>
            <p:nvPr/>
          </p:nvSpPr>
          <p:spPr>
            <a:xfrm>
              <a:off x="6966865" y="38697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Oval 42">
              <a:extLst>
                <a:ext uri="{FF2B5EF4-FFF2-40B4-BE49-F238E27FC236}">
                  <a16:creationId xmlns:a16="http://schemas.microsoft.com/office/drawing/2014/main" id="{F3FB0150-7BC1-E5E3-2B3B-9B9FD2E34ADB}"/>
                </a:ext>
              </a:extLst>
            </p:cNvPr>
            <p:cNvSpPr/>
            <p:nvPr/>
          </p:nvSpPr>
          <p:spPr>
            <a:xfrm>
              <a:off x="7137306" y="391293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 name="Oval 43">
              <a:extLst>
                <a:ext uri="{FF2B5EF4-FFF2-40B4-BE49-F238E27FC236}">
                  <a16:creationId xmlns:a16="http://schemas.microsoft.com/office/drawing/2014/main" id="{17B568AA-FE52-86D6-8746-3B30C2DA06D1}"/>
                </a:ext>
              </a:extLst>
            </p:cNvPr>
            <p:cNvSpPr/>
            <p:nvPr/>
          </p:nvSpPr>
          <p:spPr>
            <a:xfrm>
              <a:off x="7874996" y="40754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Oval 44">
              <a:extLst>
                <a:ext uri="{FF2B5EF4-FFF2-40B4-BE49-F238E27FC236}">
                  <a16:creationId xmlns:a16="http://schemas.microsoft.com/office/drawing/2014/main" id="{5B5A9C2A-61F6-9EE4-96A9-9E4BE6B0448D}"/>
                </a:ext>
              </a:extLst>
            </p:cNvPr>
            <p:cNvSpPr/>
            <p:nvPr/>
          </p:nvSpPr>
          <p:spPr>
            <a:xfrm>
              <a:off x="7781797" y="353260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Oval 45">
              <a:extLst>
                <a:ext uri="{FF2B5EF4-FFF2-40B4-BE49-F238E27FC236}">
                  <a16:creationId xmlns:a16="http://schemas.microsoft.com/office/drawing/2014/main" id="{37A340F9-B933-3270-858C-89C674D2CDDB}"/>
                </a:ext>
              </a:extLst>
            </p:cNvPr>
            <p:cNvSpPr/>
            <p:nvPr/>
          </p:nvSpPr>
          <p:spPr>
            <a:xfrm>
              <a:off x="7952238" y="364324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 name="Oval 46">
              <a:extLst>
                <a:ext uri="{FF2B5EF4-FFF2-40B4-BE49-F238E27FC236}">
                  <a16:creationId xmlns:a16="http://schemas.microsoft.com/office/drawing/2014/main" id="{5101C68C-1995-91AF-324E-80BF5BD7E6A7}"/>
                </a:ext>
              </a:extLst>
            </p:cNvPr>
            <p:cNvSpPr/>
            <p:nvPr/>
          </p:nvSpPr>
          <p:spPr>
            <a:xfrm>
              <a:off x="8122678" y="382131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 name="Oval 47">
              <a:extLst>
                <a:ext uri="{FF2B5EF4-FFF2-40B4-BE49-F238E27FC236}">
                  <a16:creationId xmlns:a16="http://schemas.microsoft.com/office/drawing/2014/main" id="{67BCE5A5-8024-3B70-358D-72C1E9DA028F}"/>
                </a:ext>
              </a:extLst>
            </p:cNvPr>
            <p:cNvSpPr/>
            <p:nvPr/>
          </p:nvSpPr>
          <p:spPr>
            <a:xfrm>
              <a:off x="7725868" y="393195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9" name="Oval 48">
              <a:extLst>
                <a:ext uri="{FF2B5EF4-FFF2-40B4-BE49-F238E27FC236}">
                  <a16:creationId xmlns:a16="http://schemas.microsoft.com/office/drawing/2014/main" id="{11588050-0FE3-743D-40E3-2C50347091FC}"/>
                </a:ext>
              </a:extLst>
            </p:cNvPr>
            <p:cNvSpPr/>
            <p:nvPr/>
          </p:nvSpPr>
          <p:spPr>
            <a:xfrm>
              <a:off x="7480855" y="354988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Oval 49">
              <a:extLst>
                <a:ext uri="{FF2B5EF4-FFF2-40B4-BE49-F238E27FC236}">
                  <a16:creationId xmlns:a16="http://schemas.microsoft.com/office/drawing/2014/main" id="{EFCF82B2-39B3-FD77-69DD-98D7D8129805}"/>
                </a:ext>
              </a:extLst>
            </p:cNvPr>
            <p:cNvSpPr/>
            <p:nvPr/>
          </p:nvSpPr>
          <p:spPr>
            <a:xfrm>
              <a:off x="7651295" y="377982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1" name="Oval 50">
              <a:extLst>
                <a:ext uri="{FF2B5EF4-FFF2-40B4-BE49-F238E27FC236}">
                  <a16:creationId xmlns:a16="http://schemas.microsoft.com/office/drawing/2014/main" id="{44FD1027-5B8C-DAF9-433B-3C9268789BB8}"/>
                </a:ext>
              </a:extLst>
            </p:cNvPr>
            <p:cNvSpPr/>
            <p:nvPr/>
          </p:nvSpPr>
          <p:spPr>
            <a:xfrm>
              <a:off x="6958877" y="36933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2" name="Oval 51">
              <a:extLst>
                <a:ext uri="{FF2B5EF4-FFF2-40B4-BE49-F238E27FC236}">
                  <a16:creationId xmlns:a16="http://schemas.microsoft.com/office/drawing/2014/main" id="{8A509557-FD6E-1091-62D6-B694D8255B20}"/>
                </a:ext>
              </a:extLst>
            </p:cNvPr>
            <p:cNvSpPr/>
            <p:nvPr/>
          </p:nvSpPr>
          <p:spPr>
            <a:xfrm>
              <a:off x="7129317" y="373659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Oval 52">
              <a:extLst>
                <a:ext uri="{FF2B5EF4-FFF2-40B4-BE49-F238E27FC236}">
                  <a16:creationId xmlns:a16="http://schemas.microsoft.com/office/drawing/2014/main" id="{59A5E42A-E2E0-3450-26C6-172FC6D0A650}"/>
                </a:ext>
              </a:extLst>
            </p:cNvPr>
            <p:cNvSpPr/>
            <p:nvPr/>
          </p:nvSpPr>
          <p:spPr>
            <a:xfrm>
              <a:off x="8104031" y="348765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4" name="Oval 53">
              <a:extLst>
                <a:ext uri="{FF2B5EF4-FFF2-40B4-BE49-F238E27FC236}">
                  <a16:creationId xmlns:a16="http://schemas.microsoft.com/office/drawing/2014/main" id="{C3FC24D2-4E13-063D-A066-601EB9C4CEFF}"/>
                </a:ext>
              </a:extLst>
            </p:cNvPr>
            <p:cNvSpPr/>
            <p:nvPr/>
          </p:nvSpPr>
          <p:spPr>
            <a:xfrm>
              <a:off x="6844362" y="340121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5" name="Oval 54">
              <a:extLst>
                <a:ext uri="{FF2B5EF4-FFF2-40B4-BE49-F238E27FC236}">
                  <a16:creationId xmlns:a16="http://schemas.microsoft.com/office/drawing/2014/main" id="{975C95E6-2C12-FEE4-D6B9-CFD52C3D7CBF}"/>
                </a:ext>
              </a:extLst>
            </p:cNvPr>
            <p:cNvSpPr/>
            <p:nvPr/>
          </p:nvSpPr>
          <p:spPr>
            <a:xfrm>
              <a:off x="7014802" y="351185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6" name="Oval 55">
              <a:extLst>
                <a:ext uri="{FF2B5EF4-FFF2-40B4-BE49-F238E27FC236}">
                  <a16:creationId xmlns:a16="http://schemas.microsoft.com/office/drawing/2014/main" id="{E20CC50E-17DF-4EC5-0BD9-E2324497F6AD}"/>
                </a:ext>
              </a:extLst>
            </p:cNvPr>
            <p:cNvSpPr/>
            <p:nvPr/>
          </p:nvSpPr>
          <p:spPr>
            <a:xfrm>
              <a:off x="8048101" y="388701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7" name="Oval 56">
              <a:extLst>
                <a:ext uri="{FF2B5EF4-FFF2-40B4-BE49-F238E27FC236}">
                  <a16:creationId xmlns:a16="http://schemas.microsoft.com/office/drawing/2014/main" id="{2B6BAFD7-1C73-17FB-776B-C02D2262F723}"/>
                </a:ext>
              </a:extLst>
            </p:cNvPr>
            <p:cNvSpPr/>
            <p:nvPr/>
          </p:nvSpPr>
          <p:spPr>
            <a:xfrm>
              <a:off x="7803089" y="355680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 name="Oval 57">
              <a:extLst>
                <a:ext uri="{FF2B5EF4-FFF2-40B4-BE49-F238E27FC236}">
                  <a16:creationId xmlns:a16="http://schemas.microsoft.com/office/drawing/2014/main" id="{8A2050C2-C9DF-E4A4-E0B8-1DB60A055000}"/>
                </a:ext>
              </a:extLst>
            </p:cNvPr>
            <p:cNvSpPr/>
            <p:nvPr/>
          </p:nvSpPr>
          <p:spPr>
            <a:xfrm>
              <a:off x="7973529" y="373487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9" name="Oval 58">
              <a:extLst>
                <a:ext uri="{FF2B5EF4-FFF2-40B4-BE49-F238E27FC236}">
                  <a16:creationId xmlns:a16="http://schemas.microsoft.com/office/drawing/2014/main" id="{D850EF66-BF12-B03C-0866-284FC56DE7C8}"/>
                </a:ext>
              </a:extLst>
            </p:cNvPr>
            <p:cNvSpPr/>
            <p:nvPr/>
          </p:nvSpPr>
          <p:spPr>
            <a:xfrm>
              <a:off x="7281110" y="364843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0" name="Oval 59">
              <a:extLst>
                <a:ext uri="{FF2B5EF4-FFF2-40B4-BE49-F238E27FC236}">
                  <a16:creationId xmlns:a16="http://schemas.microsoft.com/office/drawing/2014/main" id="{2B2C9E5D-FEA4-122A-9D2C-EF8F7354D5D8}"/>
                </a:ext>
              </a:extLst>
            </p:cNvPr>
            <p:cNvSpPr/>
            <p:nvPr/>
          </p:nvSpPr>
          <p:spPr>
            <a:xfrm>
              <a:off x="7451551" y="375907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1" name="Oval 60">
              <a:extLst>
                <a:ext uri="{FF2B5EF4-FFF2-40B4-BE49-F238E27FC236}">
                  <a16:creationId xmlns:a16="http://schemas.microsoft.com/office/drawing/2014/main" id="{92E25542-BE64-653C-9219-3CF8C590C334}"/>
                </a:ext>
              </a:extLst>
            </p:cNvPr>
            <p:cNvSpPr/>
            <p:nvPr/>
          </p:nvSpPr>
          <p:spPr>
            <a:xfrm>
              <a:off x="7528792" y="3259447"/>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2" name="Oval 61">
              <a:extLst>
                <a:ext uri="{FF2B5EF4-FFF2-40B4-BE49-F238E27FC236}">
                  <a16:creationId xmlns:a16="http://schemas.microsoft.com/office/drawing/2014/main" id="{A255425C-51E5-9560-FBB0-97AFEDCFE5CB}"/>
                </a:ext>
              </a:extLst>
            </p:cNvPr>
            <p:cNvSpPr/>
            <p:nvPr/>
          </p:nvSpPr>
          <p:spPr>
            <a:xfrm>
              <a:off x="7131982" y="337008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 name="Oval 62">
              <a:extLst>
                <a:ext uri="{FF2B5EF4-FFF2-40B4-BE49-F238E27FC236}">
                  <a16:creationId xmlns:a16="http://schemas.microsoft.com/office/drawing/2014/main" id="{17C9447A-8805-A69E-1284-3AE89EF85716}"/>
                </a:ext>
              </a:extLst>
            </p:cNvPr>
            <p:cNvSpPr/>
            <p:nvPr/>
          </p:nvSpPr>
          <p:spPr>
            <a:xfrm>
              <a:off x="7795100" y="332859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4" name="Oval 63">
              <a:extLst>
                <a:ext uri="{FF2B5EF4-FFF2-40B4-BE49-F238E27FC236}">
                  <a16:creationId xmlns:a16="http://schemas.microsoft.com/office/drawing/2014/main" id="{761410CB-F3C1-458A-BDEF-BBCE66CC70C7}"/>
                </a:ext>
              </a:extLst>
            </p:cNvPr>
            <p:cNvSpPr/>
            <p:nvPr/>
          </p:nvSpPr>
          <p:spPr>
            <a:xfrm>
              <a:off x="8479536" y="3404674"/>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5" name="Oval 64">
              <a:extLst>
                <a:ext uri="{FF2B5EF4-FFF2-40B4-BE49-F238E27FC236}">
                  <a16:creationId xmlns:a16="http://schemas.microsoft.com/office/drawing/2014/main" id="{9B707D7E-BF5F-9F92-187B-F9AD790A4223}"/>
                </a:ext>
              </a:extLst>
            </p:cNvPr>
            <p:cNvSpPr/>
            <p:nvPr/>
          </p:nvSpPr>
          <p:spPr>
            <a:xfrm>
              <a:off x="8649976" y="3499758"/>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6" name="Oval 65">
              <a:extLst>
                <a:ext uri="{FF2B5EF4-FFF2-40B4-BE49-F238E27FC236}">
                  <a16:creationId xmlns:a16="http://schemas.microsoft.com/office/drawing/2014/main" id="{937D004C-3C3A-7B0F-F5B6-022241C81BF0}"/>
                </a:ext>
              </a:extLst>
            </p:cNvPr>
            <p:cNvSpPr/>
            <p:nvPr/>
          </p:nvSpPr>
          <p:spPr>
            <a:xfrm>
              <a:off x="8253166" y="3558535"/>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7" name="Oval 66">
              <a:extLst>
                <a:ext uri="{FF2B5EF4-FFF2-40B4-BE49-F238E27FC236}">
                  <a16:creationId xmlns:a16="http://schemas.microsoft.com/office/drawing/2014/main" id="{E137F512-B747-B45E-0297-9DDB16A31DA3}"/>
                </a:ext>
              </a:extLst>
            </p:cNvPr>
            <p:cNvSpPr/>
            <p:nvPr/>
          </p:nvSpPr>
          <p:spPr>
            <a:xfrm>
              <a:off x="8178594" y="3406401"/>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8" name="Oval 67">
              <a:extLst>
                <a:ext uri="{FF2B5EF4-FFF2-40B4-BE49-F238E27FC236}">
                  <a16:creationId xmlns:a16="http://schemas.microsoft.com/office/drawing/2014/main" id="{E7822DB5-4EDE-DDB2-6F2E-46D0FFC28EBF}"/>
                </a:ext>
              </a:extLst>
            </p:cNvPr>
            <p:cNvSpPr/>
            <p:nvPr/>
          </p:nvSpPr>
          <p:spPr>
            <a:xfrm>
              <a:off x="8916284" y="3568909"/>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9" name="Oval 68">
              <a:extLst>
                <a:ext uri="{FF2B5EF4-FFF2-40B4-BE49-F238E27FC236}">
                  <a16:creationId xmlns:a16="http://schemas.microsoft.com/office/drawing/2014/main" id="{20867DCC-E0C8-E0F3-3C5E-C29D335EAADD}"/>
                </a:ext>
              </a:extLst>
            </p:cNvPr>
            <p:cNvSpPr/>
            <p:nvPr/>
          </p:nvSpPr>
          <p:spPr>
            <a:xfrm>
              <a:off x="9086725" y="3679552"/>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0" name="Oval 69">
              <a:extLst>
                <a:ext uri="{FF2B5EF4-FFF2-40B4-BE49-F238E27FC236}">
                  <a16:creationId xmlns:a16="http://schemas.microsoft.com/office/drawing/2014/main" id="{389931EC-430B-883C-D671-CC6BCC5412BB}"/>
                </a:ext>
              </a:extLst>
            </p:cNvPr>
            <p:cNvSpPr/>
            <p:nvPr/>
          </p:nvSpPr>
          <p:spPr>
            <a:xfrm>
              <a:off x="8655302" y="3881820"/>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1" name="Oval 70">
              <a:extLst>
                <a:ext uri="{FF2B5EF4-FFF2-40B4-BE49-F238E27FC236}">
                  <a16:creationId xmlns:a16="http://schemas.microsoft.com/office/drawing/2014/main" id="{612FEB66-61BC-27EA-CA05-525414DAF034}"/>
                </a:ext>
              </a:extLst>
            </p:cNvPr>
            <p:cNvSpPr/>
            <p:nvPr/>
          </p:nvSpPr>
          <p:spPr>
            <a:xfrm>
              <a:off x="8354360" y="3883546"/>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2" name="Oval 71">
              <a:extLst>
                <a:ext uri="{FF2B5EF4-FFF2-40B4-BE49-F238E27FC236}">
                  <a16:creationId xmlns:a16="http://schemas.microsoft.com/office/drawing/2014/main" id="{F3D3C2C4-7239-AA39-9F64-BC053B461CBF}"/>
                </a:ext>
              </a:extLst>
            </p:cNvPr>
            <p:cNvSpPr/>
            <p:nvPr/>
          </p:nvSpPr>
          <p:spPr>
            <a:xfrm>
              <a:off x="8942922" y="3902563"/>
              <a:ext cx="227254" cy="51969"/>
            </a:xfrm>
            <a:prstGeom prst="ellipse">
              <a:avLst/>
            </a:prstGeom>
            <a:solidFill>
              <a:schemeClr val="accent6">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73" name="Oval 72">
            <a:extLst>
              <a:ext uri="{FF2B5EF4-FFF2-40B4-BE49-F238E27FC236}">
                <a16:creationId xmlns:a16="http://schemas.microsoft.com/office/drawing/2014/main" id="{90B5D074-CA44-E8AB-DD80-9533B48C375F}"/>
              </a:ext>
            </a:extLst>
          </p:cNvPr>
          <p:cNvSpPr/>
          <p:nvPr/>
        </p:nvSpPr>
        <p:spPr>
          <a:xfrm>
            <a:off x="3423735" y="565071"/>
            <a:ext cx="2071160" cy="326488"/>
          </a:xfrm>
          <a:prstGeom prst="ellipse">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6F0E13E9-B8E2-6BB3-C0F3-1F0734270C2E}"/>
              </a:ext>
            </a:extLst>
          </p:cNvPr>
          <p:cNvSpPr txBox="1"/>
          <p:nvPr/>
        </p:nvSpPr>
        <p:spPr>
          <a:xfrm>
            <a:off x="0" y="5845241"/>
            <a:ext cx="12316956"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This allows generalizable image search for any feature you can name, </a:t>
            </a:r>
            <a:r>
              <a:rPr lang="en-US" sz="2800" dirty="0">
                <a:solidFill>
                  <a:srgbClr val="000000"/>
                </a:solidFill>
                <a:sym typeface="Helvetica Neue"/>
              </a:rPr>
              <a:t>even if that was not planned for when data was captured or stored. </a:t>
            </a:r>
            <a:endParaRPr kumimoji="0" lang="en-US" sz="2800"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369018604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omputer program&#10;&#10;Description automatically generated with medium confidence">
            <a:extLst>
              <a:ext uri="{FF2B5EF4-FFF2-40B4-BE49-F238E27FC236}">
                <a16:creationId xmlns:a16="http://schemas.microsoft.com/office/drawing/2014/main" id="{719A42C6-B509-501C-2557-6A20F251A765}"/>
              </a:ext>
            </a:extLst>
          </p:cNvPr>
          <p:cNvPicPr>
            <a:picLocks noChangeAspect="1"/>
          </p:cNvPicPr>
          <p:nvPr/>
        </p:nvPicPr>
        <p:blipFill rotWithShape="1">
          <a:blip r:embed="rId2">
            <a:extLst>
              <a:ext uri="{28A0092B-C50C-407E-A947-70E740481C1C}">
                <a14:useLocalDpi xmlns:a14="http://schemas.microsoft.com/office/drawing/2010/main" val="0"/>
              </a:ext>
            </a:extLst>
          </a:blip>
          <a:srcRect l="11186" t="6722" r="77246" b="28743"/>
          <a:stretch/>
        </p:blipFill>
        <p:spPr>
          <a:xfrm>
            <a:off x="1363851" y="387458"/>
            <a:ext cx="1410346" cy="3719593"/>
          </a:xfrm>
          <a:prstGeom prst="rect">
            <a:avLst/>
          </a:prstGeom>
        </p:spPr>
      </p:pic>
      <p:sp>
        <p:nvSpPr>
          <p:cNvPr id="5" name="TextBox 4">
            <a:extLst>
              <a:ext uri="{FF2B5EF4-FFF2-40B4-BE49-F238E27FC236}">
                <a16:creationId xmlns:a16="http://schemas.microsoft.com/office/drawing/2014/main" id="{C27057BE-F179-290C-BB7A-8F9B0E8495B5}"/>
              </a:ext>
            </a:extLst>
          </p:cNvPr>
          <p:cNvSpPr txBox="1"/>
          <p:nvPr/>
        </p:nvSpPr>
        <p:spPr>
          <a:xfrm>
            <a:off x="-77403" y="752979"/>
            <a:ext cx="162723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US" sz="2400" i="0" u="none" strike="noStrike" cap="none" spc="0" normalizeH="0" baseline="0" dirty="0">
                <a:ln>
                  <a:noFill/>
                </a:ln>
                <a:solidFill>
                  <a:srgbClr val="000000"/>
                </a:solidFill>
                <a:effectLst/>
                <a:uFillTx/>
                <a:latin typeface="+mn-lt"/>
                <a:ea typeface="+mn-ea"/>
                <a:cs typeface="+mn-cs"/>
                <a:sym typeface="Helvetica Neue"/>
              </a:rPr>
              <a:t>“Avocado Chair”</a:t>
            </a:r>
            <a:endParaRPr lang="en-US" sz="2400" dirty="0"/>
          </a:p>
        </p:txBody>
      </p:sp>
      <p:pic>
        <p:nvPicPr>
          <p:cNvPr id="1028" name="Picture 4" descr="Vector abstract noise, random dot pixel ...">
            <a:extLst>
              <a:ext uri="{FF2B5EF4-FFF2-40B4-BE49-F238E27FC236}">
                <a16:creationId xmlns:a16="http://schemas.microsoft.com/office/drawing/2014/main" id="{05F3A32C-11A6-7522-6900-298DE7744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 y="2538399"/>
            <a:ext cx="1347260" cy="13472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244016EC-CBD2-0D69-F733-62A22B600632}"/>
              </a:ext>
            </a:extLst>
          </p:cNvPr>
          <p:cNvSpPr/>
          <p:nvPr/>
        </p:nvSpPr>
        <p:spPr>
          <a:xfrm>
            <a:off x="4881966" y="883403"/>
            <a:ext cx="4726983" cy="836909"/>
          </a:xfrm>
          <a:prstGeom prst="ellipse">
            <a:avLst/>
          </a:prstGeom>
          <a:solidFill>
            <a:schemeClr val="accent2">
              <a:lumMod val="60000"/>
              <a:lumOff val="40000"/>
            </a:schemeClr>
          </a:solid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629DD9DC-D128-F8B5-19B3-E8AEC86433DF}"/>
              </a:ext>
            </a:extLst>
          </p:cNvPr>
          <p:cNvSpPr/>
          <p:nvPr/>
        </p:nvSpPr>
        <p:spPr>
          <a:xfrm>
            <a:off x="9492409" y="387458"/>
            <a:ext cx="2449337" cy="1754326"/>
          </a:xfrm>
          <a:prstGeom prst="rect">
            <a:avLst/>
          </a:prstGeom>
          <a:noFill/>
          <a:scene3d>
            <a:camera prst="orthographicFront">
              <a:rot lat="16800000" lon="0" rev="0"/>
            </a:camera>
            <a:lightRig rig="chilly" dir="t"/>
          </a:scene3d>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CLIP SPACE</a:t>
            </a:r>
          </a:p>
        </p:txBody>
      </p:sp>
      <p:sp>
        <p:nvSpPr>
          <p:cNvPr id="10" name="Freeform 9">
            <a:extLst>
              <a:ext uri="{FF2B5EF4-FFF2-40B4-BE49-F238E27FC236}">
                <a16:creationId xmlns:a16="http://schemas.microsoft.com/office/drawing/2014/main" id="{7BECF8EA-6EB1-298B-8ECA-C5A918F11633}"/>
              </a:ext>
            </a:extLst>
          </p:cNvPr>
          <p:cNvSpPr/>
          <p:nvPr/>
        </p:nvSpPr>
        <p:spPr>
          <a:xfrm>
            <a:off x="2773680" y="426720"/>
            <a:ext cx="3271520" cy="812800"/>
          </a:xfrm>
          <a:custGeom>
            <a:avLst/>
            <a:gdLst>
              <a:gd name="connsiteX0" fmla="*/ 0 w 3271520"/>
              <a:gd name="connsiteY0" fmla="*/ 782320 h 812800"/>
              <a:gd name="connsiteX1" fmla="*/ 314960 w 3271520"/>
              <a:gd name="connsiteY1" fmla="*/ 812800 h 812800"/>
              <a:gd name="connsiteX2" fmla="*/ 497840 w 3271520"/>
              <a:gd name="connsiteY2" fmla="*/ 802640 h 812800"/>
              <a:gd name="connsiteX3" fmla="*/ 589280 w 3271520"/>
              <a:gd name="connsiteY3" fmla="*/ 772160 h 812800"/>
              <a:gd name="connsiteX4" fmla="*/ 619760 w 3271520"/>
              <a:gd name="connsiteY4" fmla="*/ 762000 h 812800"/>
              <a:gd name="connsiteX5" fmla="*/ 711200 w 3271520"/>
              <a:gd name="connsiteY5" fmla="*/ 711200 h 812800"/>
              <a:gd name="connsiteX6" fmla="*/ 741680 w 3271520"/>
              <a:gd name="connsiteY6" fmla="*/ 680720 h 812800"/>
              <a:gd name="connsiteX7" fmla="*/ 762000 w 3271520"/>
              <a:gd name="connsiteY7" fmla="*/ 650240 h 812800"/>
              <a:gd name="connsiteX8" fmla="*/ 792480 w 3271520"/>
              <a:gd name="connsiteY8" fmla="*/ 609600 h 812800"/>
              <a:gd name="connsiteX9" fmla="*/ 822960 w 3271520"/>
              <a:gd name="connsiteY9" fmla="*/ 579120 h 812800"/>
              <a:gd name="connsiteX10" fmla="*/ 843280 w 3271520"/>
              <a:gd name="connsiteY10" fmla="*/ 548640 h 812800"/>
              <a:gd name="connsiteX11" fmla="*/ 873760 w 3271520"/>
              <a:gd name="connsiteY11" fmla="*/ 528320 h 812800"/>
              <a:gd name="connsiteX12" fmla="*/ 944880 w 3271520"/>
              <a:gd name="connsiteY12" fmla="*/ 436880 h 812800"/>
              <a:gd name="connsiteX13" fmla="*/ 965200 w 3271520"/>
              <a:gd name="connsiteY13" fmla="*/ 406400 h 812800"/>
              <a:gd name="connsiteX14" fmla="*/ 985520 w 3271520"/>
              <a:gd name="connsiteY14" fmla="*/ 375920 h 812800"/>
              <a:gd name="connsiteX15" fmla="*/ 1005840 w 3271520"/>
              <a:gd name="connsiteY15" fmla="*/ 314960 h 812800"/>
              <a:gd name="connsiteX16" fmla="*/ 1016000 w 3271520"/>
              <a:gd name="connsiteY16" fmla="*/ 284480 h 812800"/>
              <a:gd name="connsiteX17" fmla="*/ 1026160 w 3271520"/>
              <a:gd name="connsiteY17" fmla="*/ 243840 h 812800"/>
              <a:gd name="connsiteX18" fmla="*/ 1066800 w 3271520"/>
              <a:gd name="connsiteY18" fmla="*/ 172720 h 812800"/>
              <a:gd name="connsiteX19" fmla="*/ 1097280 w 3271520"/>
              <a:gd name="connsiteY19" fmla="*/ 132080 h 812800"/>
              <a:gd name="connsiteX20" fmla="*/ 1148080 w 3271520"/>
              <a:gd name="connsiteY20" fmla="*/ 71120 h 812800"/>
              <a:gd name="connsiteX21" fmla="*/ 1209040 w 3271520"/>
              <a:gd name="connsiteY21" fmla="*/ 50800 h 812800"/>
              <a:gd name="connsiteX22" fmla="*/ 1452880 w 3271520"/>
              <a:gd name="connsiteY22" fmla="*/ 30480 h 812800"/>
              <a:gd name="connsiteX23" fmla="*/ 1544320 w 3271520"/>
              <a:gd name="connsiteY23" fmla="*/ 20320 h 812800"/>
              <a:gd name="connsiteX24" fmla="*/ 1574800 w 3271520"/>
              <a:gd name="connsiteY24" fmla="*/ 10160 h 812800"/>
              <a:gd name="connsiteX25" fmla="*/ 1625600 w 3271520"/>
              <a:gd name="connsiteY25" fmla="*/ 0 h 812800"/>
              <a:gd name="connsiteX26" fmla="*/ 1808480 w 3271520"/>
              <a:gd name="connsiteY26" fmla="*/ 10160 h 812800"/>
              <a:gd name="connsiteX27" fmla="*/ 1889760 w 3271520"/>
              <a:gd name="connsiteY27" fmla="*/ 30480 h 812800"/>
              <a:gd name="connsiteX28" fmla="*/ 2153920 w 3271520"/>
              <a:gd name="connsiteY28" fmla="*/ 20320 h 812800"/>
              <a:gd name="connsiteX29" fmla="*/ 2235200 w 3271520"/>
              <a:gd name="connsiteY29" fmla="*/ 10160 h 812800"/>
              <a:gd name="connsiteX30" fmla="*/ 2590800 w 3271520"/>
              <a:gd name="connsiteY30" fmla="*/ 20320 h 812800"/>
              <a:gd name="connsiteX31" fmla="*/ 2651760 w 3271520"/>
              <a:gd name="connsiteY31" fmla="*/ 30480 h 812800"/>
              <a:gd name="connsiteX32" fmla="*/ 2722880 w 3271520"/>
              <a:gd name="connsiteY32" fmla="*/ 50800 h 812800"/>
              <a:gd name="connsiteX33" fmla="*/ 2763520 w 3271520"/>
              <a:gd name="connsiteY33" fmla="*/ 60960 h 812800"/>
              <a:gd name="connsiteX34" fmla="*/ 2854960 w 3271520"/>
              <a:gd name="connsiteY34" fmla="*/ 121920 h 812800"/>
              <a:gd name="connsiteX35" fmla="*/ 2885440 w 3271520"/>
              <a:gd name="connsiteY35" fmla="*/ 142240 h 812800"/>
              <a:gd name="connsiteX36" fmla="*/ 2915920 w 3271520"/>
              <a:gd name="connsiteY36" fmla="*/ 172720 h 812800"/>
              <a:gd name="connsiteX37" fmla="*/ 2976880 w 3271520"/>
              <a:gd name="connsiteY37" fmla="*/ 223520 h 812800"/>
              <a:gd name="connsiteX38" fmla="*/ 3027680 w 3271520"/>
              <a:gd name="connsiteY38" fmla="*/ 314960 h 812800"/>
              <a:gd name="connsiteX39" fmla="*/ 3048000 w 3271520"/>
              <a:gd name="connsiteY39" fmla="*/ 345440 h 812800"/>
              <a:gd name="connsiteX40" fmla="*/ 3068320 w 3271520"/>
              <a:gd name="connsiteY40" fmla="*/ 375920 h 812800"/>
              <a:gd name="connsiteX41" fmla="*/ 3119120 w 3271520"/>
              <a:gd name="connsiteY41" fmla="*/ 447040 h 812800"/>
              <a:gd name="connsiteX42" fmla="*/ 3139440 w 3271520"/>
              <a:gd name="connsiteY42" fmla="*/ 518160 h 812800"/>
              <a:gd name="connsiteX43" fmla="*/ 3159760 w 3271520"/>
              <a:gd name="connsiteY43" fmla="*/ 579120 h 812800"/>
              <a:gd name="connsiteX44" fmla="*/ 3180080 w 3271520"/>
              <a:gd name="connsiteY44" fmla="*/ 609600 h 812800"/>
              <a:gd name="connsiteX45" fmla="*/ 3200400 w 3271520"/>
              <a:gd name="connsiteY45" fmla="*/ 670560 h 812800"/>
              <a:gd name="connsiteX46" fmla="*/ 3210560 w 3271520"/>
              <a:gd name="connsiteY46" fmla="*/ 701040 h 812800"/>
              <a:gd name="connsiteX47" fmla="*/ 3220720 w 3271520"/>
              <a:gd name="connsiteY47" fmla="*/ 731520 h 812800"/>
              <a:gd name="connsiteX48" fmla="*/ 3129280 w 3271520"/>
              <a:gd name="connsiteY48" fmla="*/ 701040 h 812800"/>
              <a:gd name="connsiteX49" fmla="*/ 3098800 w 3271520"/>
              <a:gd name="connsiteY49" fmla="*/ 680720 h 812800"/>
              <a:gd name="connsiteX50" fmla="*/ 3139440 w 3271520"/>
              <a:gd name="connsiteY50" fmla="*/ 701040 h 812800"/>
              <a:gd name="connsiteX51" fmla="*/ 3210560 w 3271520"/>
              <a:gd name="connsiteY51" fmla="*/ 751840 h 812800"/>
              <a:gd name="connsiteX52" fmla="*/ 3241040 w 3271520"/>
              <a:gd name="connsiteY52" fmla="*/ 762000 h 812800"/>
              <a:gd name="connsiteX53" fmla="*/ 3261360 w 3271520"/>
              <a:gd name="connsiteY53" fmla="*/ 680720 h 812800"/>
              <a:gd name="connsiteX54" fmla="*/ 3271520 w 3271520"/>
              <a:gd name="connsiteY54" fmla="*/ 67056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71520" h="812800">
                <a:moveTo>
                  <a:pt x="0" y="782320"/>
                </a:moveTo>
                <a:cubicBezTo>
                  <a:pt x="111654" y="797207"/>
                  <a:pt x="201427" y="812800"/>
                  <a:pt x="314960" y="812800"/>
                </a:cubicBezTo>
                <a:cubicBezTo>
                  <a:pt x="376014" y="812800"/>
                  <a:pt x="436880" y="806027"/>
                  <a:pt x="497840" y="802640"/>
                </a:cubicBezTo>
                <a:lnTo>
                  <a:pt x="589280" y="772160"/>
                </a:lnTo>
                <a:lnTo>
                  <a:pt x="619760" y="762000"/>
                </a:lnTo>
                <a:cubicBezTo>
                  <a:pt x="658088" y="749224"/>
                  <a:pt x="676265" y="746135"/>
                  <a:pt x="711200" y="711200"/>
                </a:cubicBezTo>
                <a:cubicBezTo>
                  <a:pt x="721360" y="701040"/>
                  <a:pt x="732482" y="691758"/>
                  <a:pt x="741680" y="680720"/>
                </a:cubicBezTo>
                <a:cubicBezTo>
                  <a:pt x="749497" y="671339"/>
                  <a:pt x="754903" y="660176"/>
                  <a:pt x="762000" y="650240"/>
                </a:cubicBezTo>
                <a:cubicBezTo>
                  <a:pt x="771842" y="636461"/>
                  <a:pt x="781460" y="622457"/>
                  <a:pt x="792480" y="609600"/>
                </a:cubicBezTo>
                <a:cubicBezTo>
                  <a:pt x="801831" y="598691"/>
                  <a:pt x="813762" y="590158"/>
                  <a:pt x="822960" y="579120"/>
                </a:cubicBezTo>
                <a:cubicBezTo>
                  <a:pt x="830777" y="569739"/>
                  <a:pt x="834646" y="557274"/>
                  <a:pt x="843280" y="548640"/>
                </a:cubicBezTo>
                <a:cubicBezTo>
                  <a:pt x="851914" y="540006"/>
                  <a:pt x="864379" y="536137"/>
                  <a:pt x="873760" y="528320"/>
                </a:cubicBezTo>
                <a:cubicBezTo>
                  <a:pt x="909572" y="498477"/>
                  <a:pt x="916559" y="479361"/>
                  <a:pt x="944880" y="436880"/>
                </a:cubicBezTo>
                <a:lnTo>
                  <a:pt x="965200" y="406400"/>
                </a:lnTo>
                <a:cubicBezTo>
                  <a:pt x="971973" y="396240"/>
                  <a:pt x="981659" y="387504"/>
                  <a:pt x="985520" y="375920"/>
                </a:cubicBezTo>
                <a:lnTo>
                  <a:pt x="1005840" y="314960"/>
                </a:lnTo>
                <a:cubicBezTo>
                  <a:pt x="1009227" y="304800"/>
                  <a:pt x="1013403" y="294870"/>
                  <a:pt x="1016000" y="284480"/>
                </a:cubicBezTo>
                <a:cubicBezTo>
                  <a:pt x="1019387" y="270933"/>
                  <a:pt x="1021257" y="256915"/>
                  <a:pt x="1026160" y="243840"/>
                </a:cubicBezTo>
                <a:cubicBezTo>
                  <a:pt x="1035560" y="218775"/>
                  <a:pt x="1051286" y="194440"/>
                  <a:pt x="1066800" y="172720"/>
                </a:cubicBezTo>
                <a:cubicBezTo>
                  <a:pt x="1076642" y="158941"/>
                  <a:pt x="1087438" y="145859"/>
                  <a:pt x="1097280" y="132080"/>
                </a:cubicBezTo>
                <a:cubicBezTo>
                  <a:pt x="1111425" y="112277"/>
                  <a:pt x="1125610" y="83603"/>
                  <a:pt x="1148080" y="71120"/>
                </a:cubicBezTo>
                <a:cubicBezTo>
                  <a:pt x="1166804" y="60718"/>
                  <a:pt x="1188720" y="57573"/>
                  <a:pt x="1209040" y="50800"/>
                </a:cubicBezTo>
                <a:cubicBezTo>
                  <a:pt x="1307067" y="18124"/>
                  <a:pt x="1228823" y="41149"/>
                  <a:pt x="1452880" y="30480"/>
                </a:cubicBezTo>
                <a:cubicBezTo>
                  <a:pt x="1483360" y="27093"/>
                  <a:pt x="1514070" y="25362"/>
                  <a:pt x="1544320" y="20320"/>
                </a:cubicBezTo>
                <a:cubicBezTo>
                  <a:pt x="1554884" y="18559"/>
                  <a:pt x="1564410" y="12757"/>
                  <a:pt x="1574800" y="10160"/>
                </a:cubicBezTo>
                <a:cubicBezTo>
                  <a:pt x="1591553" y="5972"/>
                  <a:pt x="1608667" y="3387"/>
                  <a:pt x="1625600" y="0"/>
                </a:cubicBezTo>
                <a:cubicBezTo>
                  <a:pt x="1686560" y="3387"/>
                  <a:pt x="1747828" y="3162"/>
                  <a:pt x="1808480" y="10160"/>
                </a:cubicBezTo>
                <a:cubicBezTo>
                  <a:pt x="1836223" y="13361"/>
                  <a:pt x="1889760" y="30480"/>
                  <a:pt x="1889760" y="30480"/>
                </a:cubicBezTo>
                <a:cubicBezTo>
                  <a:pt x="1977813" y="27093"/>
                  <a:pt x="2065954" y="25494"/>
                  <a:pt x="2153920" y="20320"/>
                </a:cubicBezTo>
                <a:cubicBezTo>
                  <a:pt x="2181177" y="18717"/>
                  <a:pt x="2207896" y="10160"/>
                  <a:pt x="2235200" y="10160"/>
                </a:cubicBezTo>
                <a:cubicBezTo>
                  <a:pt x="2353782" y="10160"/>
                  <a:pt x="2472267" y="16933"/>
                  <a:pt x="2590800" y="20320"/>
                </a:cubicBezTo>
                <a:cubicBezTo>
                  <a:pt x="2611120" y="23707"/>
                  <a:pt x="2631560" y="26440"/>
                  <a:pt x="2651760" y="30480"/>
                </a:cubicBezTo>
                <a:cubicBezTo>
                  <a:pt x="2704696" y="41067"/>
                  <a:pt x="2677691" y="37889"/>
                  <a:pt x="2722880" y="50800"/>
                </a:cubicBezTo>
                <a:cubicBezTo>
                  <a:pt x="2736306" y="54636"/>
                  <a:pt x="2749973" y="57573"/>
                  <a:pt x="2763520" y="60960"/>
                </a:cubicBezTo>
                <a:lnTo>
                  <a:pt x="2854960" y="121920"/>
                </a:lnTo>
                <a:cubicBezTo>
                  <a:pt x="2865120" y="128693"/>
                  <a:pt x="2876806" y="133606"/>
                  <a:pt x="2885440" y="142240"/>
                </a:cubicBezTo>
                <a:cubicBezTo>
                  <a:pt x="2895600" y="152400"/>
                  <a:pt x="2904882" y="163522"/>
                  <a:pt x="2915920" y="172720"/>
                </a:cubicBezTo>
                <a:cubicBezTo>
                  <a:pt x="3000790" y="243445"/>
                  <a:pt x="2887832" y="134472"/>
                  <a:pt x="2976880" y="223520"/>
                </a:cubicBezTo>
                <a:cubicBezTo>
                  <a:pt x="2994763" y="277168"/>
                  <a:pt x="2981099" y="245089"/>
                  <a:pt x="3027680" y="314960"/>
                </a:cubicBezTo>
                <a:lnTo>
                  <a:pt x="3048000" y="345440"/>
                </a:lnTo>
                <a:cubicBezTo>
                  <a:pt x="3054773" y="355600"/>
                  <a:pt x="3060994" y="366151"/>
                  <a:pt x="3068320" y="375920"/>
                </a:cubicBezTo>
                <a:cubicBezTo>
                  <a:pt x="3075223" y="385124"/>
                  <a:pt x="3111692" y="432184"/>
                  <a:pt x="3119120" y="447040"/>
                </a:cubicBezTo>
                <a:cubicBezTo>
                  <a:pt x="3127656" y="464112"/>
                  <a:pt x="3134557" y="501884"/>
                  <a:pt x="3139440" y="518160"/>
                </a:cubicBezTo>
                <a:cubicBezTo>
                  <a:pt x="3145595" y="538676"/>
                  <a:pt x="3147879" y="561298"/>
                  <a:pt x="3159760" y="579120"/>
                </a:cubicBezTo>
                <a:cubicBezTo>
                  <a:pt x="3166533" y="589280"/>
                  <a:pt x="3175121" y="598442"/>
                  <a:pt x="3180080" y="609600"/>
                </a:cubicBezTo>
                <a:cubicBezTo>
                  <a:pt x="3188779" y="629173"/>
                  <a:pt x="3193627" y="650240"/>
                  <a:pt x="3200400" y="670560"/>
                </a:cubicBezTo>
                <a:lnTo>
                  <a:pt x="3210560" y="701040"/>
                </a:lnTo>
                <a:lnTo>
                  <a:pt x="3220720" y="731520"/>
                </a:lnTo>
                <a:cubicBezTo>
                  <a:pt x="3167072" y="749403"/>
                  <a:pt x="3199151" y="747621"/>
                  <a:pt x="3129280" y="701040"/>
                </a:cubicBezTo>
                <a:cubicBezTo>
                  <a:pt x="3119120" y="694267"/>
                  <a:pt x="3087878" y="675259"/>
                  <a:pt x="3098800" y="680720"/>
                </a:cubicBezTo>
                <a:cubicBezTo>
                  <a:pt x="3112347" y="687493"/>
                  <a:pt x="3126597" y="693013"/>
                  <a:pt x="3139440" y="701040"/>
                </a:cubicBezTo>
                <a:cubicBezTo>
                  <a:pt x="3157848" y="712545"/>
                  <a:pt x="3189066" y="741093"/>
                  <a:pt x="3210560" y="751840"/>
                </a:cubicBezTo>
                <a:cubicBezTo>
                  <a:pt x="3220139" y="756629"/>
                  <a:pt x="3230880" y="758613"/>
                  <a:pt x="3241040" y="762000"/>
                </a:cubicBezTo>
                <a:cubicBezTo>
                  <a:pt x="3244904" y="742678"/>
                  <a:pt x="3250946" y="701548"/>
                  <a:pt x="3261360" y="680720"/>
                </a:cubicBezTo>
                <a:cubicBezTo>
                  <a:pt x="3263502" y="676436"/>
                  <a:pt x="3268133" y="673947"/>
                  <a:pt x="3271520" y="670560"/>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2" name="Oval 11">
            <a:extLst>
              <a:ext uri="{FF2B5EF4-FFF2-40B4-BE49-F238E27FC236}">
                <a16:creationId xmlns:a16="http://schemas.microsoft.com/office/drawing/2014/main" id="{40C2A63D-CDC9-66C3-2C1C-B2E6120D5F73}"/>
              </a:ext>
            </a:extLst>
          </p:cNvPr>
          <p:cNvSpPr/>
          <p:nvPr/>
        </p:nvSpPr>
        <p:spPr>
          <a:xfrm>
            <a:off x="5842000" y="1208809"/>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Freeform 15">
            <a:extLst>
              <a:ext uri="{FF2B5EF4-FFF2-40B4-BE49-F238E27FC236}">
                <a16:creationId xmlns:a16="http://schemas.microsoft.com/office/drawing/2014/main" id="{9192AC5F-C654-0FD0-7DE5-74AA96DD2EF8}"/>
              </a:ext>
            </a:extLst>
          </p:cNvPr>
          <p:cNvSpPr/>
          <p:nvPr/>
        </p:nvSpPr>
        <p:spPr>
          <a:xfrm>
            <a:off x="2794000" y="1239520"/>
            <a:ext cx="6278880" cy="1966667"/>
          </a:xfrm>
          <a:custGeom>
            <a:avLst/>
            <a:gdLst>
              <a:gd name="connsiteX0" fmla="*/ 0 w 6278880"/>
              <a:gd name="connsiteY0" fmla="*/ 1950720 h 1966667"/>
              <a:gd name="connsiteX1" fmla="*/ 335280 w 6278880"/>
              <a:gd name="connsiteY1" fmla="*/ 1960880 h 1966667"/>
              <a:gd name="connsiteX2" fmla="*/ 1391920 w 6278880"/>
              <a:gd name="connsiteY2" fmla="*/ 1899920 h 1966667"/>
              <a:gd name="connsiteX3" fmla="*/ 5445760 w 6278880"/>
              <a:gd name="connsiteY3" fmla="*/ 1330960 h 1966667"/>
              <a:gd name="connsiteX4" fmla="*/ 6278880 w 6278880"/>
              <a:gd name="connsiteY4" fmla="*/ 0 h 196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880" h="1966667">
                <a:moveTo>
                  <a:pt x="0" y="1950720"/>
                </a:moveTo>
                <a:cubicBezTo>
                  <a:pt x="51646" y="1960033"/>
                  <a:pt x="103293" y="1969347"/>
                  <a:pt x="335280" y="1960880"/>
                </a:cubicBezTo>
                <a:cubicBezTo>
                  <a:pt x="567267" y="1952413"/>
                  <a:pt x="540173" y="2004907"/>
                  <a:pt x="1391920" y="1899920"/>
                </a:cubicBezTo>
                <a:cubicBezTo>
                  <a:pt x="2243667" y="1794933"/>
                  <a:pt x="4631267" y="1647613"/>
                  <a:pt x="5445760" y="1330960"/>
                </a:cubicBezTo>
                <a:cubicBezTo>
                  <a:pt x="6260253" y="1014307"/>
                  <a:pt x="6269566" y="507153"/>
                  <a:pt x="6278880" y="0"/>
                </a:cubicBez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7" name="Oval 16">
            <a:extLst>
              <a:ext uri="{FF2B5EF4-FFF2-40B4-BE49-F238E27FC236}">
                <a16:creationId xmlns:a16="http://schemas.microsoft.com/office/drawing/2014/main" id="{F09A1E05-9E2C-813C-8159-67C52A61489A}"/>
              </a:ext>
            </a:extLst>
          </p:cNvPr>
          <p:cNvSpPr/>
          <p:nvPr/>
        </p:nvSpPr>
        <p:spPr>
          <a:xfrm>
            <a:off x="8971280" y="1229129"/>
            <a:ext cx="203200" cy="7158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Freeform 18">
            <a:extLst>
              <a:ext uri="{FF2B5EF4-FFF2-40B4-BE49-F238E27FC236}">
                <a16:creationId xmlns:a16="http://schemas.microsoft.com/office/drawing/2014/main" id="{B0527055-D9DC-8F55-33C4-D2E6A5DBEE53}"/>
              </a:ext>
            </a:extLst>
          </p:cNvPr>
          <p:cNvSpPr/>
          <p:nvPr/>
        </p:nvSpPr>
        <p:spPr>
          <a:xfrm>
            <a:off x="2804160" y="690604"/>
            <a:ext cx="3159760" cy="548916"/>
          </a:xfrm>
          <a:custGeom>
            <a:avLst/>
            <a:gdLst>
              <a:gd name="connsiteX0" fmla="*/ 0 w 3159760"/>
              <a:gd name="connsiteY0" fmla="*/ 487956 h 548916"/>
              <a:gd name="connsiteX1" fmla="*/ 203200 w 3159760"/>
              <a:gd name="connsiteY1" fmla="*/ 477796 h 548916"/>
              <a:gd name="connsiteX2" fmla="*/ 640080 w 3159760"/>
              <a:gd name="connsiteY2" fmla="*/ 305076 h 548916"/>
              <a:gd name="connsiteX3" fmla="*/ 1615440 w 3159760"/>
              <a:gd name="connsiteY3" fmla="*/ 61236 h 548916"/>
              <a:gd name="connsiteX4" fmla="*/ 2682240 w 3159760"/>
              <a:gd name="connsiteY4" fmla="*/ 40916 h 548916"/>
              <a:gd name="connsiteX5" fmla="*/ 3159760 w 3159760"/>
              <a:gd name="connsiteY5" fmla="*/ 548916 h 548916"/>
              <a:gd name="connsiteX6" fmla="*/ 3159760 w 3159760"/>
              <a:gd name="connsiteY6" fmla="*/ 548916 h 54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760" h="548916">
                <a:moveTo>
                  <a:pt x="0" y="487956"/>
                </a:moveTo>
                <a:cubicBezTo>
                  <a:pt x="48260" y="498116"/>
                  <a:pt x="96520" y="508276"/>
                  <a:pt x="203200" y="477796"/>
                </a:cubicBezTo>
                <a:cubicBezTo>
                  <a:pt x="309880" y="447316"/>
                  <a:pt x="404707" y="374503"/>
                  <a:pt x="640080" y="305076"/>
                </a:cubicBezTo>
                <a:cubicBezTo>
                  <a:pt x="875453" y="235649"/>
                  <a:pt x="1275080" y="105263"/>
                  <a:pt x="1615440" y="61236"/>
                </a:cubicBezTo>
                <a:cubicBezTo>
                  <a:pt x="1955800" y="17209"/>
                  <a:pt x="2424853" y="-40364"/>
                  <a:pt x="2682240" y="40916"/>
                </a:cubicBezTo>
                <a:cubicBezTo>
                  <a:pt x="2939627" y="122196"/>
                  <a:pt x="3159760" y="548916"/>
                  <a:pt x="3159760" y="548916"/>
                </a:cubicBezTo>
                <a:lnTo>
                  <a:pt x="3159760" y="548916"/>
                </a:lnTo>
              </a:path>
            </a:pathLst>
          </a:custGeo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1026" name="Picture 2" descr="Have You Seen This AI Avocado Chair? | by Travis Tang ...">
            <a:extLst>
              <a:ext uri="{FF2B5EF4-FFF2-40B4-BE49-F238E27FC236}">
                <a16:creationId xmlns:a16="http://schemas.microsoft.com/office/drawing/2014/main" id="{DB0FCE18-50C2-0F39-9027-7CC7B19EB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28293"/>
            <a:ext cx="1383309" cy="1415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87A460-2DCF-94C8-ECE1-7551319869A7}"/>
              </a:ext>
            </a:extLst>
          </p:cNvPr>
          <p:cNvSpPr txBox="1"/>
          <p:nvPr/>
        </p:nvSpPr>
        <p:spPr>
          <a:xfrm>
            <a:off x="0" y="4339367"/>
            <a:ext cx="12316956"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Application 2: Dall-E. (“Generating images from Text”)</a:t>
            </a:r>
          </a:p>
          <a:p>
            <a:pPr marL="457200" marR="0" indent="-457200"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Your text is mapped into CLIP space to creat</a:t>
            </a:r>
            <a:r>
              <a:rPr lang="en-US" sz="2800" dirty="0">
                <a:solidFill>
                  <a:srgbClr val="000000"/>
                </a:solidFill>
                <a:sym typeface="Helvetica Neue"/>
              </a:rPr>
              <a:t>e an image target. </a:t>
            </a:r>
          </a:p>
          <a:p>
            <a:pPr marL="457200" marR="0" indent="-4572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sym typeface="Helvetica Neue"/>
              </a:rPr>
              <a:t>Then a random starting image is created and mapped into CLIP space.</a:t>
            </a:r>
          </a:p>
          <a:p>
            <a:pPr marL="457200" marR="0" indent="-457200"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Then gradient descent is used to update pixel values to change the image --- so that the CLIP embedding moves closer to the target</a:t>
            </a:r>
          </a:p>
        </p:txBody>
      </p:sp>
    </p:spTree>
    <p:extLst>
      <p:ext uri="{BB962C8B-B14F-4D97-AF65-F5344CB8AC3E}">
        <p14:creationId xmlns:p14="http://schemas.microsoft.com/office/powerpoint/2010/main" val="591046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0" presetClass="path" presetSubtype="0" accel="50000" decel="50000" fill="hold" grpId="1" nodeType="withEffect">
                                  <p:stCondLst>
                                    <p:cond delay="0"/>
                                  </p:stCondLst>
                                  <p:childTnLst>
                                    <p:animMotion origin="layout" path="M 0 0 C -0.01719 -0.0162 -0.03438 -0.0324 -0.06172 -0.02523 C -0.08906 -0.01805 -0.1349 0.03612 -0.16419 0.04306 C -0.19349 0.04977 -0.2155 0.03311 -0.2375 0.01621 " pathEditMode="relative" ptsTypes="AAAA">
                                      <p:cBhvr>
                                        <p:cTn id="28" dur="5000" fill="hold"/>
                                        <p:tgtEl>
                                          <p:spTgt spid="17"/>
                                        </p:tgtEl>
                                        <p:attrNameLst>
                                          <p:attrName>ppt_x</p:attrName>
                                          <p:attrName>ppt_y</p:attrName>
                                        </p:attrNameLst>
                                      </p:cBhvr>
                                    </p:animMotion>
                                  </p:childTnLst>
                                </p:cTn>
                              </p:par>
                              <p:par>
                                <p:cTn id="29" presetID="9"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dissolve">
                                      <p:cBhvr>
                                        <p:cTn id="31"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6" grpId="0" animBg="1"/>
      <p:bldP spid="16" grpId="1" animBg="1"/>
      <p:bldP spid="17" grpId="0" animBg="1"/>
      <p:bldP spid="17" grpId="1"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ECD3-B34D-8DE1-572C-CBC243D8159D}"/>
              </a:ext>
            </a:extLst>
          </p:cNvPr>
          <p:cNvSpPr>
            <a:spLocks noGrp="1"/>
          </p:cNvSpPr>
          <p:nvPr>
            <p:ph type="title"/>
          </p:nvPr>
        </p:nvSpPr>
        <p:spPr/>
        <p:txBody>
          <a:bodyPr/>
          <a:lstStyle/>
          <a:p>
            <a:r>
              <a:rPr lang="en-US" dirty="0"/>
              <a:t>Shockingly Good</a:t>
            </a:r>
          </a:p>
        </p:txBody>
      </p:sp>
      <p:pic>
        <p:nvPicPr>
          <p:cNvPr id="4" name="Picture 3" descr="A person sitting at a table with a burger and drinks&#10;&#10;Description automatically generated">
            <a:extLst>
              <a:ext uri="{FF2B5EF4-FFF2-40B4-BE49-F238E27FC236}">
                <a16:creationId xmlns:a16="http://schemas.microsoft.com/office/drawing/2014/main" id="{F5472C5B-B10B-009A-33C4-AD8F8ABA8906}"/>
              </a:ext>
            </a:extLst>
          </p:cNvPr>
          <p:cNvPicPr>
            <a:picLocks noChangeAspect="1"/>
          </p:cNvPicPr>
          <p:nvPr/>
        </p:nvPicPr>
        <p:blipFill>
          <a:blip r:embed="rId2"/>
          <a:stretch>
            <a:fillRect/>
          </a:stretch>
        </p:blipFill>
        <p:spPr>
          <a:xfrm>
            <a:off x="2933237" y="1690688"/>
            <a:ext cx="8973013" cy="4451363"/>
          </a:xfrm>
          <a:prstGeom prst="rect">
            <a:avLst/>
          </a:prstGeom>
        </p:spPr>
      </p:pic>
      <p:pic>
        <p:nvPicPr>
          <p:cNvPr id="5" name="Picture 4" descr="A person sitting at a table with a burger and drinks&#10;&#10;Description automatically generated">
            <a:extLst>
              <a:ext uri="{FF2B5EF4-FFF2-40B4-BE49-F238E27FC236}">
                <a16:creationId xmlns:a16="http://schemas.microsoft.com/office/drawing/2014/main" id="{C7C4A940-7D7A-47F4-5903-968C5DAE02AE}"/>
              </a:ext>
            </a:extLst>
          </p:cNvPr>
          <p:cNvPicPr>
            <a:picLocks noChangeAspect="1"/>
          </p:cNvPicPr>
          <p:nvPr/>
        </p:nvPicPr>
        <p:blipFill rotWithShape="1">
          <a:blip r:embed="rId2"/>
          <a:srcRect t="35628" r="50634"/>
          <a:stretch/>
        </p:blipFill>
        <p:spPr>
          <a:xfrm>
            <a:off x="2990155" y="2359013"/>
            <a:ext cx="4429588" cy="2865451"/>
          </a:xfrm>
          <a:prstGeom prst="rect">
            <a:avLst/>
          </a:prstGeom>
        </p:spPr>
      </p:pic>
    </p:spTree>
    <p:extLst>
      <p:ext uri="{BB962C8B-B14F-4D97-AF65-F5344CB8AC3E}">
        <p14:creationId xmlns:p14="http://schemas.microsoft.com/office/powerpoint/2010/main" val="1351003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ECD3-B34D-8DE1-572C-CBC243D8159D}"/>
              </a:ext>
            </a:extLst>
          </p:cNvPr>
          <p:cNvSpPr>
            <a:spLocks noGrp="1"/>
          </p:cNvSpPr>
          <p:nvPr>
            <p:ph type="title"/>
          </p:nvPr>
        </p:nvSpPr>
        <p:spPr/>
        <p:txBody>
          <a:bodyPr/>
          <a:lstStyle/>
          <a:p>
            <a:r>
              <a:rPr lang="en-US" dirty="0"/>
              <a:t>Shockingly Good</a:t>
            </a:r>
          </a:p>
        </p:txBody>
      </p:sp>
      <p:pic>
        <p:nvPicPr>
          <p:cNvPr id="6" name="Picture 5" descr="A van with a boat on top&#10;&#10;Description automatically generated">
            <a:extLst>
              <a:ext uri="{FF2B5EF4-FFF2-40B4-BE49-F238E27FC236}">
                <a16:creationId xmlns:a16="http://schemas.microsoft.com/office/drawing/2014/main" id="{457E45D6-6F3B-7E5A-615B-F8B43152EB8D}"/>
              </a:ext>
            </a:extLst>
          </p:cNvPr>
          <p:cNvPicPr>
            <a:picLocks noChangeAspect="1"/>
          </p:cNvPicPr>
          <p:nvPr/>
        </p:nvPicPr>
        <p:blipFill>
          <a:blip r:embed="rId2"/>
          <a:stretch>
            <a:fillRect/>
          </a:stretch>
        </p:blipFill>
        <p:spPr>
          <a:xfrm>
            <a:off x="3401120" y="2722841"/>
            <a:ext cx="7772400" cy="3855759"/>
          </a:xfrm>
          <a:prstGeom prst="rect">
            <a:avLst/>
          </a:prstGeom>
        </p:spPr>
      </p:pic>
      <p:pic>
        <p:nvPicPr>
          <p:cNvPr id="5" name="Picture 4" descr="A person sitting at a table with a burger and drinks&#10;&#10;Description automatically generated">
            <a:extLst>
              <a:ext uri="{FF2B5EF4-FFF2-40B4-BE49-F238E27FC236}">
                <a16:creationId xmlns:a16="http://schemas.microsoft.com/office/drawing/2014/main" id="{C7C4A940-7D7A-47F4-5903-968C5DAE02AE}"/>
              </a:ext>
            </a:extLst>
          </p:cNvPr>
          <p:cNvPicPr>
            <a:picLocks noChangeAspect="1"/>
          </p:cNvPicPr>
          <p:nvPr/>
        </p:nvPicPr>
        <p:blipFill rotWithShape="1">
          <a:blip r:embed="rId3"/>
          <a:srcRect t="35628" r="50634"/>
          <a:stretch/>
        </p:blipFill>
        <p:spPr>
          <a:xfrm>
            <a:off x="3401120" y="3848086"/>
            <a:ext cx="3886200" cy="2513939"/>
          </a:xfrm>
          <a:prstGeom prst="rect">
            <a:avLst/>
          </a:prstGeom>
        </p:spPr>
      </p:pic>
    </p:spTree>
    <p:extLst>
      <p:ext uri="{BB962C8B-B14F-4D97-AF65-F5344CB8AC3E}">
        <p14:creationId xmlns:p14="http://schemas.microsoft.com/office/powerpoint/2010/main" val="348755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AD28-7603-6C12-5362-89AC594D5C20}"/>
              </a:ext>
            </a:extLst>
          </p:cNvPr>
          <p:cNvSpPr>
            <a:spLocks noGrp="1"/>
          </p:cNvSpPr>
          <p:nvPr>
            <p:ph type="title"/>
          </p:nvPr>
        </p:nvSpPr>
        <p:spPr>
          <a:xfrm>
            <a:off x="139699" y="28778"/>
            <a:ext cx="10515600" cy="1325563"/>
          </a:xfrm>
        </p:spPr>
        <p:txBody>
          <a:bodyPr/>
          <a:lstStyle/>
          <a:p>
            <a:r>
              <a:rPr lang="en-US" dirty="0"/>
              <a:t>AI vs. Machine Learning</a:t>
            </a:r>
          </a:p>
        </p:txBody>
      </p:sp>
      <p:sp>
        <p:nvSpPr>
          <p:cNvPr id="3" name="Content Placeholder 2">
            <a:extLst>
              <a:ext uri="{FF2B5EF4-FFF2-40B4-BE49-F238E27FC236}">
                <a16:creationId xmlns:a16="http://schemas.microsoft.com/office/drawing/2014/main" id="{CCF7DCB0-8785-726C-25CC-7BB1BDEE00BD}"/>
              </a:ext>
            </a:extLst>
          </p:cNvPr>
          <p:cNvSpPr>
            <a:spLocks noGrp="1"/>
          </p:cNvSpPr>
          <p:nvPr>
            <p:ph idx="1"/>
          </p:nvPr>
        </p:nvSpPr>
        <p:spPr>
          <a:xfrm>
            <a:off x="139699" y="1217613"/>
            <a:ext cx="7124698" cy="5532437"/>
          </a:xfrm>
        </p:spPr>
        <p:txBody>
          <a:bodyPr>
            <a:normAutofit fontScale="92500" lnSpcReduction="10000"/>
          </a:bodyPr>
          <a:lstStyle/>
          <a:p>
            <a:pPr marL="0" indent="0">
              <a:buNone/>
            </a:pPr>
            <a:r>
              <a:rPr lang="en-US" sz="4400" b="1" dirty="0"/>
              <a:t>Artificial Intelligence:</a:t>
            </a:r>
            <a:r>
              <a:rPr lang="en-US" sz="4400" dirty="0"/>
              <a:t> Systems that can mimic or simulate human-like intelligence (perception, reasoning, decision-making).  </a:t>
            </a:r>
          </a:p>
          <a:p>
            <a:pPr marL="0" indent="0">
              <a:buNone/>
            </a:pPr>
            <a:endParaRPr lang="en-US" sz="4400" b="1" dirty="0"/>
          </a:p>
          <a:p>
            <a:pPr marL="0" indent="0">
              <a:buNone/>
            </a:pPr>
            <a:r>
              <a:rPr lang="en-US" sz="4400" b="1" dirty="0"/>
              <a:t>Machine Learning:</a:t>
            </a:r>
            <a:r>
              <a:rPr lang="en-US" sz="4400" dirty="0"/>
              <a:t> A subset of AI that focuses on algorithms and statistical models to learn patterns from data.</a:t>
            </a:r>
          </a:p>
        </p:txBody>
      </p:sp>
      <p:pic>
        <p:nvPicPr>
          <p:cNvPr id="2050" name="Picture 2" descr="The Study Tournament Plastic Chess Pieces &amp; Roll Up Chess Board Combo -  3.1&quot; King">
            <a:extLst>
              <a:ext uri="{FF2B5EF4-FFF2-40B4-BE49-F238E27FC236}">
                <a16:creationId xmlns:a16="http://schemas.microsoft.com/office/drawing/2014/main" id="{1FD33F05-5E50-D80F-E7CA-ABBE8F1E1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067" y="0"/>
            <a:ext cx="25273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608248E-7621-13B2-D848-6BCB93298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4301" y="2039937"/>
            <a:ext cx="30480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8" descr="CNN for MNIST data classification [47]">
            <a:extLst>
              <a:ext uri="{FF2B5EF4-FFF2-40B4-BE49-F238E27FC236}">
                <a16:creationId xmlns:a16="http://schemas.microsoft.com/office/drawing/2014/main" id="{98DCC8EB-C32C-55D1-A295-1A275F4C46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MNIST(hand written digit) Classification Using Neural Network(Step by Step)  From Scratch | by Koushik | Medium">
            <a:extLst>
              <a:ext uri="{FF2B5EF4-FFF2-40B4-BE49-F238E27FC236}">
                <a16:creationId xmlns:a16="http://schemas.microsoft.com/office/drawing/2014/main" id="{E0B25A3E-9C25-1D6A-8096-E8FB2B0802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66" t="13061" r="3736" b="17558"/>
          <a:stretch/>
        </p:blipFill>
        <p:spPr bwMode="auto">
          <a:xfrm>
            <a:off x="7453082" y="4483101"/>
            <a:ext cx="4391959" cy="177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550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A491-DDD9-A5E3-4C79-C8D2A356A4F3}"/>
              </a:ext>
            </a:extLst>
          </p:cNvPr>
          <p:cNvSpPr>
            <a:spLocks noGrp="1"/>
          </p:cNvSpPr>
          <p:nvPr>
            <p:ph type="title"/>
          </p:nvPr>
        </p:nvSpPr>
        <p:spPr/>
        <p:txBody>
          <a:bodyPr/>
          <a:lstStyle/>
          <a:p>
            <a:r>
              <a:rPr lang="en-US" dirty="0"/>
              <a:t>Shockingly Good (</a:t>
            </a:r>
            <a:r>
              <a:rPr lang="en-US" b="1" i="1" dirty="0"/>
              <a:t>sometimes</a:t>
            </a:r>
            <a:r>
              <a:rPr lang="en-US" dirty="0"/>
              <a:t>)</a:t>
            </a:r>
          </a:p>
        </p:txBody>
      </p:sp>
      <p:pic>
        <p:nvPicPr>
          <p:cNvPr id="5" name="Content Placeholder 4" descr="A collage of elephants in an empty room&#10;&#10;Description automatically generated">
            <a:extLst>
              <a:ext uri="{FF2B5EF4-FFF2-40B4-BE49-F238E27FC236}">
                <a16:creationId xmlns:a16="http://schemas.microsoft.com/office/drawing/2014/main" id="{45A5D0DF-31E7-E00C-8424-670E7CEB82F5}"/>
              </a:ext>
            </a:extLst>
          </p:cNvPr>
          <p:cNvPicPr>
            <a:picLocks noGrp="1" noChangeAspect="1"/>
          </p:cNvPicPr>
          <p:nvPr>
            <p:ph idx="1"/>
          </p:nvPr>
        </p:nvPicPr>
        <p:blipFill>
          <a:blip r:embed="rId2"/>
          <a:stretch>
            <a:fillRect/>
          </a:stretch>
        </p:blipFill>
        <p:spPr>
          <a:xfrm>
            <a:off x="6524626" y="1355724"/>
            <a:ext cx="4676774" cy="5491713"/>
          </a:xfrm>
        </p:spPr>
      </p:pic>
      <p:sp>
        <p:nvSpPr>
          <p:cNvPr id="7" name="TextBox 6">
            <a:extLst>
              <a:ext uri="{FF2B5EF4-FFF2-40B4-BE49-F238E27FC236}">
                <a16:creationId xmlns:a16="http://schemas.microsoft.com/office/drawing/2014/main" id="{722E20BB-D59D-D900-689E-C62582FE1864}"/>
              </a:ext>
            </a:extLst>
          </p:cNvPr>
          <p:cNvSpPr txBox="1"/>
          <p:nvPr/>
        </p:nvSpPr>
        <p:spPr>
          <a:xfrm>
            <a:off x="408792" y="1983672"/>
            <a:ext cx="5687208" cy="3539430"/>
          </a:xfrm>
          <a:prstGeom prst="rect">
            <a:avLst/>
          </a:prstGeom>
          <a:noFill/>
        </p:spPr>
        <p:txBody>
          <a:bodyPr wrap="square">
            <a:spAutoFit/>
          </a:bodyPr>
          <a:lstStyle/>
          <a:p>
            <a:r>
              <a:rPr kumimoji="0" lang="en-US" sz="2800" i="0" u="none" strike="noStrike" cap="none" spc="0" normalizeH="0" baseline="0" dirty="0">
                <a:ln>
                  <a:noFill/>
                </a:ln>
                <a:solidFill>
                  <a:srgbClr val="000000"/>
                </a:solidFill>
                <a:effectLst/>
                <a:uFillTx/>
                <a:latin typeface="+mn-lt"/>
                <a:ea typeface="+mn-ea"/>
                <a:cs typeface="+mn-cs"/>
                <a:sym typeface="Helvetica Neue"/>
              </a:rPr>
              <a:t>Why would this happen?</a:t>
            </a:r>
          </a:p>
          <a:p>
            <a:endParaRPr lang="en-US" sz="2800" dirty="0">
              <a:solidFill>
                <a:srgbClr val="000000"/>
              </a:solidFill>
              <a:sym typeface="Helvetica Neue"/>
            </a:endParaRPr>
          </a:p>
          <a:p>
            <a:r>
              <a:rPr lang="en-US" sz="2800" dirty="0"/>
              <a:t>The CLIP model mapping text to images is trained with images and captions --- of all possible objects, what is most likely to be in an image with a caption that says “no elephant”?</a:t>
            </a:r>
          </a:p>
        </p:txBody>
      </p:sp>
    </p:spTree>
    <p:extLst>
      <p:ext uri="{BB962C8B-B14F-4D97-AF65-F5344CB8AC3E}">
        <p14:creationId xmlns:p14="http://schemas.microsoft.com/office/powerpoint/2010/main" val="1952687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2D70-3C4F-5CD0-AA07-4F445A805957}"/>
              </a:ext>
            </a:extLst>
          </p:cNvPr>
          <p:cNvSpPr>
            <a:spLocks noGrp="1"/>
          </p:cNvSpPr>
          <p:nvPr>
            <p:ph type="title"/>
          </p:nvPr>
        </p:nvSpPr>
        <p:spPr>
          <a:xfrm>
            <a:off x="838200" y="365125"/>
            <a:ext cx="10515600" cy="1325563"/>
          </a:xfrm>
        </p:spPr>
        <p:txBody>
          <a:bodyPr>
            <a:normAutofit/>
          </a:bodyPr>
          <a:lstStyle/>
          <a:p>
            <a:r>
              <a:rPr lang="en-GB" sz="5400" dirty="0"/>
              <a:t>”Multimodal AI”</a:t>
            </a:r>
          </a:p>
        </p:txBody>
      </p:sp>
      <p:graphicFrame>
        <p:nvGraphicFramePr>
          <p:cNvPr id="13" name="Content Placeholder 2">
            <a:extLst>
              <a:ext uri="{FF2B5EF4-FFF2-40B4-BE49-F238E27FC236}">
                <a16:creationId xmlns:a16="http://schemas.microsoft.com/office/drawing/2014/main" id="{412887E3-E09C-8997-A27C-1C31F768D3CA}"/>
              </a:ext>
            </a:extLst>
          </p:cNvPr>
          <p:cNvGraphicFramePr>
            <a:graphicFrameLocks noGrp="1"/>
          </p:cNvGraphicFramePr>
          <p:nvPr>
            <p:ph idx="1"/>
            <p:extLst>
              <p:ext uri="{D42A27DB-BD31-4B8C-83A1-F6EECF244321}">
                <p14:modId xmlns:p14="http://schemas.microsoft.com/office/powerpoint/2010/main" val="2884491306"/>
              </p:ext>
            </p:extLst>
          </p:nvPr>
        </p:nvGraphicFramePr>
        <p:xfrm>
          <a:off x="838200" y="1454562"/>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5EBC175-20E4-06A2-58B3-68D132575C5D}"/>
              </a:ext>
            </a:extLst>
          </p:cNvPr>
          <p:cNvSpPr txBox="1"/>
          <p:nvPr/>
        </p:nvSpPr>
        <p:spPr>
          <a:xfrm>
            <a:off x="242888" y="4770254"/>
            <a:ext cx="11672887"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i="0" u="none" strike="noStrike" cap="none" spc="0" normalizeH="0" baseline="0" dirty="0">
                <a:ln>
                  <a:noFill/>
                </a:ln>
                <a:solidFill>
                  <a:srgbClr val="000000"/>
                </a:solidFill>
                <a:effectLst/>
                <a:uFillTx/>
                <a:latin typeface="+mn-lt"/>
                <a:ea typeface="+mn-ea"/>
                <a:cs typeface="+mn-cs"/>
                <a:sym typeface="Helvetica Neue"/>
              </a:rPr>
              <a:t>The approach of “tokenizing” inputs, and creating unified </a:t>
            </a:r>
            <a:r>
              <a:rPr lang="en-US" sz="2800" dirty="0">
                <a:solidFill>
                  <a:srgbClr val="000000"/>
                </a:solidFill>
                <a:sym typeface="Helvetica Neue"/>
              </a:rPr>
              <a:t>embeddings across modalities </a:t>
            </a:r>
            <a:r>
              <a:rPr kumimoji="0" lang="en-US" sz="2800" i="0" u="none" strike="noStrike" cap="none" spc="0" normalizeH="0" baseline="0" dirty="0">
                <a:ln>
                  <a:noFill/>
                </a:ln>
                <a:solidFill>
                  <a:srgbClr val="000000"/>
                </a:solidFill>
                <a:effectLst/>
                <a:uFillTx/>
                <a:latin typeface="+mn-lt"/>
                <a:ea typeface="+mn-ea"/>
                <a:cs typeface="+mn-cs"/>
                <a:sym typeface="Helvetica Neue"/>
              </a:rPr>
              <a:t>generalizes beyond text and images, also includes audio, 3D cameras, video data </a:t>
            </a:r>
            <a:r>
              <a:rPr kumimoji="0" lang="en-US" sz="2800" i="0" u="none" strike="noStrike" cap="none" spc="0" normalizeH="0" baseline="0" dirty="0" err="1">
                <a:ln>
                  <a:noFill/>
                </a:ln>
                <a:solidFill>
                  <a:srgbClr val="000000"/>
                </a:solidFill>
                <a:effectLst/>
                <a:uFillTx/>
                <a:latin typeface="+mn-lt"/>
                <a:ea typeface="+mn-ea"/>
                <a:cs typeface="+mn-cs"/>
                <a:sym typeface="Helvetica Neue"/>
              </a:rPr>
              <a:t>etc</a:t>
            </a:r>
            <a:r>
              <a:rPr kumimoji="0" lang="en-US" sz="2800" i="0" u="none" strike="noStrike" cap="none" spc="0" normalizeH="0" baseline="0" dirty="0">
                <a:ln>
                  <a:noFill/>
                </a:ln>
                <a:solidFill>
                  <a:srgbClr val="000000"/>
                </a:solidFill>
                <a:effectLst/>
                <a:uFillTx/>
                <a:latin typeface="+mn-lt"/>
                <a:ea typeface="+mn-ea"/>
                <a:cs typeface="+mn-cs"/>
                <a:sym typeface="Helvetica Neue"/>
              </a:rPr>
              <a:t>…</a:t>
            </a:r>
          </a:p>
        </p:txBody>
      </p:sp>
    </p:spTree>
    <p:extLst>
      <p:ext uri="{BB962C8B-B14F-4D97-AF65-F5344CB8AC3E}">
        <p14:creationId xmlns:p14="http://schemas.microsoft.com/office/powerpoint/2010/main" val="2618402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410E93-DE4D-BA5A-F2B7-5A640F7665E3}"/>
              </a:ext>
            </a:extLst>
          </p:cNvPr>
          <p:cNvSpPr>
            <a:spLocks noGrp="1"/>
          </p:cNvSpPr>
          <p:nvPr>
            <p:ph type="body" sz="quarter" idx="1"/>
          </p:nvPr>
        </p:nvSpPr>
        <p:spPr>
          <a:xfrm>
            <a:off x="849717" y="708689"/>
            <a:ext cx="10523133" cy="4992024"/>
          </a:xfrm>
        </p:spPr>
        <p:txBody>
          <a:bodyPr>
            <a:normAutofit fontScale="85000" lnSpcReduction="20000"/>
          </a:bodyPr>
          <a:lstStyle/>
          <a:p>
            <a:r>
              <a:rPr lang="en-US" sz="4000" dirty="0"/>
              <a:t>Last thoughts on AI</a:t>
            </a:r>
            <a:br>
              <a:rPr lang="en-US" sz="4000" dirty="0"/>
            </a:br>
            <a:br>
              <a:rPr lang="en-US" sz="4000" dirty="0"/>
            </a:br>
            <a:r>
              <a:rPr lang="en-US" sz="4000" dirty="0"/>
              <a:t>1. Generative AI offers much much easier approaches for computation to directly touch the real world</a:t>
            </a:r>
          </a:p>
          <a:p>
            <a:endParaRPr lang="en-US" sz="4000" dirty="0"/>
          </a:p>
          <a:p>
            <a:r>
              <a:rPr lang="en-US" sz="4000" dirty="0"/>
              <a:t>2. Works extremely well if you stay within the distributions for which it was trained (next word!  Images and captions…), but don’t ask it to write a long document…</a:t>
            </a:r>
          </a:p>
          <a:p>
            <a:br>
              <a:rPr lang="en-US" sz="4000" dirty="0"/>
            </a:br>
            <a:r>
              <a:rPr lang="en-US" sz="4000" dirty="0"/>
              <a:t>3. Approaches to create guardrails, (e.g. so that Dall-E doesn’t create inappropriate images) are kludgy and incomplete</a:t>
            </a:r>
          </a:p>
        </p:txBody>
      </p:sp>
    </p:spTree>
    <p:extLst>
      <p:ext uri="{BB962C8B-B14F-4D97-AF65-F5344CB8AC3E}">
        <p14:creationId xmlns:p14="http://schemas.microsoft.com/office/powerpoint/2010/main" val="181020944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09553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725DF-E76F-DD08-CA57-BBE22C7D616B}"/>
            </a:ext>
          </a:extLst>
        </p:cNvPr>
        <p:cNvGrpSpPr/>
        <p:nvPr/>
      </p:nvGrpSpPr>
      <p:grpSpPr>
        <a:xfrm>
          <a:off x="0" y="0"/>
          <a:ext cx="0" cy="0"/>
          <a:chOff x="0" y="0"/>
          <a:chExt cx="0" cy="0"/>
        </a:xfrm>
      </p:grpSpPr>
    </p:spTree>
    <p:extLst>
      <p:ext uri="{BB962C8B-B14F-4D97-AF65-F5344CB8AC3E}">
        <p14:creationId xmlns:p14="http://schemas.microsoft.com/office/powerpoint/2010/main" val="63957833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8829-500B-89B3-045D-C1ED5572EF08}"/>
            </a:ext>
          </a:extLst>
        </p:cNvPr>
        <p:cNvGrpSpPr/>
        <p:nvPr/>
      </p:nvGrpSpPr>
      <p:grpSpPr>
        <a:xfrm>
          <a:off x="0" y="0"/>
          <a:ext cx="0" cy="0"/>
          <a:chOff x="0" y="0"/>
          <a:chExt cx="0" cy="0"/>
        </a:xfrm>
      </p:grpSpPr>
    </p:spTree>
    <p:extLst>
      <p:ext uri="{BB962C8B-B14F-4D97-AF65-F5344CB8AC3E}">
        <p14:creationId xmlns:p14="http://schemas.microsoft.com/office/powerpoint/2010/main" val="102382476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7B04-6DC8-9472-0929-A8DE9EE24FB8}"/>
            </a:ext>
          </a:extLst>
        </p:cNvPr>
        <p:cNvGrpSpPr/>
        <p:nvPr/>
      </p:nvGrpSpPr>
      <p:grpSpPr>
        <a:xfrm>
          <a:off x="0" y="0"/>
          <a:ext cx="0" cy="0"/>
          <a:chOff x="0" y="0"/>
          <a:chExt cx="0" cy="0"/>
        </a:xfrm>
      </p:grpSpPr>
      <p:pic>
        <p:nvPicPr>
          <p:cNvPr id="3" name="Picture 2" descr="A diagram of a risk management framework&#10;&#10;AI-generated content may be incorrect.">
            <a:extLst>
              <a:ext uri="{FF2B5EF4-FFF2-40B4-BE49-F238E27FC236}">
                <a16:creationId xmlns:a16="http://schemas.microsoft.com/office/drawing/2014/main" id="{71D242D8-8001-1851-9A77-E3D867904F35}"/>
              </a:ext>
            </a:extLst>
          </p:cNvPr>
          <p:cNvPicPr>
            <a:picLocks noChangeAspect="1"/>
          </p:cNvPicPr>
          <p:nvPr/>
        </p:nvPicPr>
        <p:blipFill>
          <a:blip r:embed="rId2"/>
          <a:stretch>
            <a:fillRect/>
          </a:stretch>
        </p:blipFill>
        <p:spPr>
          <a:xfrm>
            <a:off x="0" y="36478"/>
            <a:ext cx="12317506" cy="6854888"/>
          </a:xfrm>
          <a:prstGeom prst="rect">
            <a:avLst/>
          </a:prstGeom>
        </p:spPr>
      </p:pic>
    </p:spTree>
    <p:extLst>
      <p:ext uri="{BB962C8B-B14F-4D97-AF65-F5344CB8AC3E}">
        <p14:creationId xmlns:p14="http://schemas.microsoft.com/office/powerpoint/2010/main" val="340152992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50CC2-8F96-8A4A-F22A-50BC0E0D79F3}"/>
            </a:ext>
          </a:extLst>
        </p:cNvPr>
        <p:cNvGrpSpPr/>
        <p:nvPr/>
      </p:nvGrpSpPr>
      <p:grpSpPr>
        <a:xfrm>
          <a:off x="0" y="0"/>
          <a:ext cx="0" cy="0"/>
          <a:chOff x="0" y="0"/>
          <a:chExt cx="0" cy="0"/>
        </a:xfrm>
      </p:grpSpPr>
      <p:pic>
        <p:nvPicPr>
          <p:cNvPr id="3" name="Picture 4" descr="Fig. 3">
            <a:extLst>
              <a:ext uri="{FF2B5EF4-FFF2-40B4-BE49-F238E27FC236}">
                <a16:creationId xmlns:a16="http://schemas.microsoft.com/office/drawing/2014/main" id="{37F1209D-C40C-811E-969E-34F21BEB5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563" y="0"/>
            <a:ext cx="74374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web page&#10;&#10;AI-generated content may be incorrect.">
            <a:extLst>
              <a:ext uri="{FF2B5EF4-FFF2-40B4-BE49-F238E27FC236}">
                <a16:creationId xmlns:a16="http://schemas.microsoft.com/office/drawing/2014/main" id="{9132063E-D5ED-D56D-275A-23352622F243}"/>
              </a:ext>
            </a:extLst>
          </p:cNvPr>
          <p:cNvPicPr>
            <a:picLocks noChangeAspect="1"/>
          </p:cNvPicPr>
          <p:nvPr/>
        </p:nvPicPr>
        <p:blipFill>
          <a:blip r:embed="rId3"/>
          <a:stretch>
            <a:fillRect/>
          </a:stretch>
        </p:blipFill>
        <p:spPr>
          <a:xfrm>
            <a:off x="0" y="4531659"/>
            <a:ext cx="5036975" cy="2326341"/>
          </a:xfrm>
          <a:prstGeom prst="rect">
            <a:avLst/>
          </a:prstGeom>
        </p:spPr>
      </p:pic>
    </p:spTree>
    <p:extLst>
      <p:ext uri="{BB962C8B-B14F-4D97-AF65-F5344CB8AC3E}">
        <p14:creationId xmlns:p14="http://schemas.microsoft.com/office/powerpoint/2010/main" val="416643500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6C95C-C545-5505-69B0-93D8BD50166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97A40FD-4A93-2CE8-EEB7-434A555F5FB4}"/>
              </a:ext>
            </a:extLst>
          </p:cNvPr>
          <p:cNvSpPr>
            <a:spLocks noGrp="1"/>
          </p:cNvSpPr>
          <p:nvPr>
            <p:ph type="body" sz="quarter" idx="1"/>
          </p:nvPr>
        </p:nvSpPr>
        <p:spPr/>
        <p:txBody>
          <a:bodyPr/>
          <a:lstStyle/>
          <a:p>
            <a:endParaRPr lang="en-US"/>
          </a:p>
        </p:txBody>
      </p:sp>
      <p:sp>
        <p:nvSpPr>
          <p:cNvPr id="13" name="Picture Placeholder 12">
            <a:extLst>
              <a:ext uri="{FF2B5EF4-FFF2-40B4-BE49-F238E27FC236}">
                <a16:creationId xmlns:a16="http://schemas.microsoft.com/office/drawing/2014/main" id="{7A476D16-8DEE-8A0F-67D3-96E5950FFED4}"/>
              </a:ext>
            </a:extLst>
          </p:cNvPr>
          <p:cNvSpPr>
            <a:spLocks noGrp="1"/>
          </p:cNvSpPr>
          <p:nvPr>
            <p:ph type="pic" sz="half" idx="21"/>
          </p:nvPr>
        </p:nvSpPr>
        <p:spPr/>
        <p:txBody>
          <a:bodyPr/>
          <a:lstStyle/>
          <a:p>
            <a:endParaRPr lang="en-US"/>
          </a:p>
        </p:txBody>
      </p:sp>
    </p:spTree>
    <p:extLst>
      <p:ext uri="{BB962C8B-B14F-4D97-AF65-F5344CB8AC3E}">
        <p14:creationId xmlns:p14="http://schemas.microsoft.com/office/powerpoint/2010/main" val="63447253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0003CD9-9919-13B2-D1B4-B4D11009DEF5}"/>
              </a:ext>
            </a:extLst>
          </p:cNvPr>
          <p:cNvSpPr>
            <a:spLocks noGrp="1"/>
          </p:cNvSpPr>
          <p:nvPr>
            <p:ph type="pic" sz="half" idx="21"/>
          </p:nvPr>
        </p:nvSpPr>
        <p:spPr/>
        <p:txBody>
          <a:bodyPr/>
          <a:lstStyle/>
          <a:p>
            <a:endParaRPr lang="en-US"/>
          </a:p>
        </p:txBody>
      </p:sp>
      <p:sp>
        <p:nvSpPr>
          <p:cNvPr id="3" name="Title 2">
            <a:extLst>
              <a:ext uri="{FF2B5EF4-FFF2-40B4-BE49-F238E27FC236}">
                <a16:creationId xmlns:a16="http://schemas.microsoft.com/office/drawing/2014/main" id="{F2865741-6075-ABED-EC42-9991CEDEE68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644F7C8-3F1F-49FA-0776-495B82594747}"/>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9593052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FB8F-6DB6-EA8A-A4D0-763E1D0866CE}"/>
              </a:ext>
            </a:extLst>
          </p:cNvPr>
          <p:cNvSpPr>
            <a:spLocks noGrp="1"/>
          </p:cNvSpPr>
          <p:nvPr>
            <p:ph type="title"/>
          </p:nvPr>
        </p:nvSpPr>
        <p:spPr>
          <a:xfrm>
            <a:off x="112059" y="196056"/>
            <a:ext cx="10515600" cy="1325563"/>
          </a:xfrm>
        </p:spPr>
        <p:txBody>
          <a:bodyPr/>
          <a:lstStyle/>
          <a:p>
            <a:r>
              <a:rPr lang="en-US" dirty="0"/>
              <a:t>Very broad types of machine learning</a:t>
            </a:r>
          </a:p>
        </p:txBody>
      </p:sp>
      <p:sp>
        <p:nvSpPr>
          <p:cNvPr id="3" name="Content Placeholder 2">
            <a:extLst>
              <a:ext uri="{FF2B5EF4-FFF2-40B4-BE49-F238E27FC236}">
                <a16:creationId xmlns:a16="http://schemas.microsoft.com/office/drawing/2014/main" id="{AAEAB756-5A05-279A-1B23-9E9AA51EF04F}"/>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EAF3FE28-D2C3-737F-E3EA-44B971DD1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8938"/>
            <a:ext cx="12192000" cy="5321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50765A-7AA0-052E-F28D-B929EF4FCA31}"/>
              </a:ext>
            </a:extLst>
          </p:cNvPr>
          <p:cNvSpPr txBox="1"/>
          <p:nvPr/>
        </p:nvSpPr>
        <p:spPr>
          <a:xfrm>
            <a:off x="9200826" y="6460238"/>
            <a:ext cx="2853666" cy="369332"/>
          </a:xfrm>
          <a:prstGeom prst="rect">
            <a:avLst/>
          </a:prstGeom>
          <a:noFill/>
        </p:spPr>
        <p:txBody>
          <a:bodyPr wrap="none" rtlCol="0">
            <a:spAutoFit/>
          </a:bodyPr>
          <a:lstStyle/>
          <a:p>
            <a:r>
              <a:rPr lang="en-US" dirty="0"/>
              <a:t>Slide from </a:t>
            </a:r>
            <a:r>
              <a:rPr lang="en-US" b="0" i="0" dirty="0">
                <a:solidFill>
                  <a:srgbClr val="191919"/>
                </a:solidFill>
                <a:effectLst/>
                <a:latin typeface="sohne"/>
              </a:rPr>
              <a:t>Priyanka Parashar</a:t>
            </a:r>
            <a:endParaRPr lang="en-US" dirty="0"/>
          </a:p>
        </p:txBody>
      </p:sp>
    </p:spTree>
    <p:extLst>
      <p:ext uri="{BB962C8B-B14F-4D97-AF65-F5344CB8AC3E}">
        <p14:creationId xmlns:p14="http://schemas.microsoft.com/office/powerpoint/2010/main" val="2876273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219D-188E-4B2C-FE0D-734104AEA5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7AF8EE-DA46-BD2B-87D6-C361851146E7}"/>
              </a:ext>
            </a:extLst>
          </p:cNvPr>
          <p:cNvSpPr>
            <a:spLocks noGrp="1"/>
          </p:cNvSpPr>
          <p:nvPr>
            <p:ph idx="1"/>
          </p:nvPr>
        </p:nvSpPr>
        <p:spPr/>
        <p:txBody>
          <a:bodyPr/>
          <a:lstStyle/>
          <a:p>
            <a:endParaRPr lang="en-US"/>
          </a:p>
        </p:txBody>
      </p:sp>
      <p:pic>
        <p:nvPicPr>
          <p:cNvPr id="3074" name="Picture 2" descr="text">
            <a:extLst>
              <a:ext uri="{FF2B5EF4-FFF2-40B4-BE49-F238E27FC236}">
                <a16:creationId xmlns:a16="http://schemas.microsoft.com/office/drawing/2014/main" id="{A9245FCC-BAAA-BDCC-2C5E-05B24DEDBC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81"/>
          <a:stretch/>
        </p:blipFill>
        <p:spPr bwMode="auto">
          <a:xfrm>
            <a:off x="0" y="693738"/>
            <a:ext cx="12192000" cy="4813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8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0AC3-05C3-5078-382A-F3FF902A0B8C}"/>
              </a:ext>
            </a:extLst>
          </p:cNvPr>
          <p:cNvSpPr>
            <a:spLocks noGrp="1"/>
          </p:cNvSpPr>
          <p:nvPr>
            <p:ph type="title"/>
          </p:nvPr>
        </p:nvSpPr>
        <p:spPr/>
        <p:txBody>
          <a:bodyPr/>
          <a:lstStyle/>
          <a:p>
            <a:r>
              <a:rPr lang="en-US" dirty="0"/>
              <a:t>Classical Vs. Modern Machine Learning</a:t>
            </a:r>
          </a:p>
        </p:txBody>
      </p:sp>
      <p:sp>
        <p:nvSpPr>
          <p:cNvPr id="3" name="Content Placeholder 2">
            <a:extLst>
              <a:ext uri="{FF2B5EF4-FFF2-40B4-BE49-F238E27FC236}">
                <a16:creationId xmlns:a16="http://schemas.microsoft.com/office/drawing/2014/main" id="{0C1D8807-1AD2-926F-3896-89C96499B68C}"/>
              </a:ext>
            </a:extLst>
          </p:cNvPr>
          <p:cNvSpPr>
            <a:spLocks noGrp="1"/>
          </p:cNvSpPr>
          <p:nvPr>
            <p:ph idx="1"/>
          </p:nvPr>
        </p:nvSpPr>
        <p:spPr/>
        <p:txBody>
          <a:bodyPr/>
          <a:lstStyle/>
          <a:p>
            <a:pPr marL="0" indent="0">
              <a:buNone/>
            </a:pPr>
            <a:r>
              <a:rPr lang="en-US" dirty="0"/>
              <a:t>Classic approach is to “think really hard” about what features to extract, then use tools like logistic regression, support-vector machines or K-nearest neighbors.</a:t>
            </a:r>
          </a:p>
        </p:txBody>
      </p:sp>
      <p:sp>
        <p:nvSpPr>
          <p:cNvPr id="5" name="TextBox 4">
            <a:extLst>
              <a:ext uri="{FF2B5EF4-FFF2-40B4-BE49-F238E27FC236}">
                <a16:creationId xmlns:a16="http://schemas.microsoft.com/office/drawing/2014/main" id="{E29CEBA9-3510-89C7-7893-EA7F36184B5A}"/>
              </a:ext>
            </a:extLst>
          </p:cNvPr>
          <p:cNvSpPr txBox="1"/>
          <p:nvPr/>
        </p:nvSpPr>
        <p:spPr>
          <a:xfrm>
            <a:off x="6096000" y="45522"/>
            <a:ext cx="6096000" cy="369332"/>
          </a:xfrm>
          <a:prstGeom prst="rect">
            <a:avLst/>
          </a:prstGeom>
          <a:noFill/>
        </p:spPr>
        <p:txBody>
          <a:bodyPr wrap="square">
            <a:spAutoFit/>
          </a:bodyPr>
          <a:lstStyle/>
          <a:p>
            <a:r>
              <a:rPr lang="en-US" dirty="0"/>
              <a:t>“algorithms and statistical models to learn patterns from data.”</a:t>
            </a:r>
          </a:p>
        </p:txBody>
      </p:sp>
      <p:pic>
        <p:nvPicPr>
          <p:cNvPr id="6" name="Picture 2">
            <a:extLst>
              <a:ext uri="{FF2B5EF4-FFF2-40B4-BE49-F238E27FC236}">
                <a16:creationId xmlns:a16="http://schemas.microsoft.com/office/drawing/2014/main" id="{ED82708B-E204-7698-9D7B-29F37AB28B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48"/>
          <a:stretch/>
        </p:blipFill>
        <p:spPr bwMode="auto">
          <a:xfrm>
            <a:off x="838200" y="3429000"/>
            <a:ext cx="351245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805CBBC7-4C3C-830A-13C5-8C0EF9432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1185" y="3519054"/>
            <a:ext cx="880743" cy="168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34475165-4485-DAA8-5F4C-88ACA8F09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275098"/>
            <a:ext cx="1669145" cy="330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046D6017-0955-7033-958A-538FC3431B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5519" y="3219679"/>
            <a:ext cx="3439090" cy="336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F2D0C0A0-B209-FD39-7304-509BFF46B723}"/>
              </a:ext>
            </a:extLst>
          </p:cNvPr>
          <p:cNvSpPr txBox="1"/>
          <p:nvPr/>
        </p:nvSpPr>
        <p:spPr>
          <a:xfrm>
            <a:off x="249381" y="6075649"/>
            <a:ext cx="4361213" cy="646331"/>
          </a:xfrm>
          <a:prstGeom prst="rect">
            <a:avLst/>
          </a:prstGeom>
          <a:noFill/>
        </p:spPr>
        <p:txBody>
          <a:bodyPr wrap="square">
            <a:spAutoFit/>
          </a:bodyPr>
          <a:lstStyle/>
          <a:p>
            <a:r>
              <a:rPr lang="en-US" dirty="0"/>
              <a:t>Need ~10,000 example images with labels…</a:t>
            </a:r>
          </a:p>
          <a:p>
            <a:r>
              <a:rPr lang="en-US" dirty="0"/>
              <a:t>Thousands of parameters</a:t>
            </a:r>
          </a:p>
        </p:txBody>
      </p:sp>
    </p:spTree>
    <p:extLst>
      <p:ext uri="{BB962C8B-B14F-4D97-AF65-F5344CB8AC3E}">
        <p14:creationId xmlns:p14="http://schemas.microsoft.com/office/powerpoint/2010/main" val="316853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346A-C204-E15E-07C6-6953F8ABCF65}"/>
              </a:ext>
            </a:extLst>
          </p:cNvPr>
          <p:cNvSpPr>
            <a:spLocks noGrp="1"/>
          </p:cNvSpPr>
          <p:nvPr>
            <p:ph type="title"/>
          </p:nvPr>
        </p:nvSpPr>
        <p:spPr/>
        <p:txBody>
          <a:bodyPr/>
          <a:lstStyle/>
          <a:p>
            <a:r>
              <a:rPr lang="en-US" dirty="0"/>
              <a:t>Neural Networks</a:t>
            </a:r>
          </a:p>
        </p:txBody>
      </p:sp>
      <p:sp>
        <p:nvSpPr>
          <p:cNvPr id="4" name="Content Placeholder 2">
            <a:extLst>
              <a:ext uri="{FF2B5EF4-FFF2-40B4-BE49-F238E27FC236}">
                <a16:creationId xmlns:a16="http://schemas.microsoft.com/office/drawing/2014/main" id="{0C8C36E8-4895-19C3-2C23-513EBE7D570C}"/>
              </a:ext>
            </a:extLst>
          </p:cNvPr>
          <p:cNvSpPr>
            <a:spLocks noGrp="1"/>
          </p:cNvSpPr>
          <p:nvPr>
            <p:ph idx="1"/>
          </p:nvPr>
        </p:nvSpPr>
        <p:spPr>
          <a:xfrm>
            <a:off x="838200" y="1528742"/>
            <a:ext cx="10515600" cy="4351338"/>
          </a:xfrm>
        </p:spPr>
        <p:txBody>
          <a:bodyPr/>
          <a:lstStyle/>
          <a:p>
            <a:pPr marL="0" indent="0">
              <a:buNone/>
            </a:pPr>
            <a:r>
              <a:rPr lang="en-US" dirty="0"/>
              <a:t>Neural networks learn their own features; usually linear combinations of input features, and linear (*) combinations of those features.</a:t>
            </a:r>
          </a:p>
          <a:p>
            <a:pPr marL="0" indent="0">
              <a:buNone/>
            </a:pPr>
            <a:endParaRPr lang="en-US" dirty="0"/>
          </a:p>
          <a:p>
            <a:pPr marL="0" indent="0">
              <a:buNone/>
            </a:pPr>
            <a:endParaRPr lang="en-US" dirty="0"/>
          </a:p>
        </p:txBody>
      </p:sp>
      <p:pic>
        <p:nvPicPr>
          <p:cNvPr id="3074" name="Picture 2">
            <a:extLst>
              <a:ext uri="{FF2B5EF4-FFF2-40B4-BE49-F238E27FC236}">
                <a16:creationId xmlns:a16="http://schemas.microsoft.com/office/drawing/2014/main" id="{5A355F1E-07A5-9626-22AB-6F4AFFC663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026"/>
          <a:stretch/>
        </p:blipFill>
        <p:spPr bwMode="auto">
          <a:xfrm>
            <a:off x="838200" y="2503061"/>
            <a:ext cx="3330039" cy="33129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7F876F4-FDC0-6D77-B05D-62C7AE01C3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16"/>
          <a:stretch/>
        </p:blipFill>
        <p:spPr bwMode="auto">
          <a:xfrm>
            <a:off x="5825342" y="2503061"/>
            <a:ext cx="5528458" cy="331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617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8718</TotalTime>
  <Words>2210</Words>
  <Application>Microsoft Macintosh PowerPoint</Application>
  <PresentationFormat>Widescreen</PresentationFormat>
  <Paragraphs>328</Paragraphs>
  <Slides>59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Calibri</vt:lpstr>
      <vt:lpstr>Calibri Light</vt:lpstr>
      <vt:lpstr>Cambria Math</vt:lpstr>
      <vt:lpstr>CMU Bright Oblique</vt:lpstr>
      <vt:lpstr>CMU Bright Roman</vt:lpstr>
      <vt:lpstr>Google Sans</vt:lpstr>
      <vt:lpstr>Helvetica Neue</vt:lpstr>
      <vt:lpstr>Helvetica Neue Medium</vt:lpstr>
      <vt:lpstr>sohne</vt:lpstr>
      <vt:lpstr>Office Theme</vt:lpstr>
      <vt:lpstr>Trustworthy AI</vt:lpstr>
      <vt:lpstr>Structure of the class</vt:lpstr>
      <vt:lpstr>Rest of Today: </vt:lpstr>
      <vt:lpstr>PowerPoint Presentation</vt:lpstr>
      <vt:lpstr>AI vs. Machine Learning</vt:lpstr>
      <vt:lpstr>Very broad types of machine learning</vt:lpstr>
      <vt:lpstr>PowerPoint Presentation</vt:lpstr>
      <vt:lpstr>Classical Vs. Modern Machine Learning</vt:lpstr>
      <vt:lpstr>Neural Networks</vt:lpstr>
      <vt:lpstr>Neural Networks</vt:lpstr>
      <vt:lpstr>What makes modern models “Deep”?</vt:lpstr>
      <vt:lpstr>PowerPoint Presentation</vt:lpstr>
      <vt:lpstr>All modern Deep Learning/ Generative AI models are “just” very large neural networks</vt:lpstr>
      <vt:lpstr>~All modern Deep Learning/ Generative AI models are just *very* large neural networks</vt:lpstr>
      <vt:lpstr>Network Visualization</vt:lpstr>
      <vt:lpstr>Network Visualization</vt:lpstr>
      <vt:lpstr>PowerPoint Presentation</vt:lpstr>
      <vt:lpstr>PowerPoint Presentation</vt:lpstr>
      <vt:lpstr>Parameters of a model</vt:lpstr>
      <vt:lpstr>Testing a model</vt:lpstr>
      <vt:lpstr>PowerPoint Presentation</vt:lpstr>
      <vt:lpstr>Fine-Tuning for Deep Learning</vt:lpstr>
      <vt:lpstr>The “big” change in ML/AI recently is generative AI.  Generative Models are like 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ChatGPT</vt:lpstr>
      <vt:lpstr>20 Questions</vt:lpstr>
      <vt:lpstr>Canned 20 questions:</vt:lpstr>
      <vt:lpstr>Not just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Shockingly Good</vt:lpstr>
      <vt:lpstr>Shockingly Good</vt:lpstr>
      <vt:lpstr>Shockingly Good (sometimes)</vt:lpstr>
      <vt:lpstr>”Multimodal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 A Technical Tutorial for Economists</dc:title>
  <dc:creator>Pless, Robert Bryan</dc:creator>
  <cp:lastModifiedBy>Pless, Robert Bryan</cp:lastModifiedBy>
  <cp:revision>13</cp:revision>
  <dcterms:created xsi:type="dcterms:W3CDTF">2024-11-24T20:05:42Z</dcterms:created>
  <dcterms:modified xsi:type="dcterms:W3CDTF">2026-01-16T01:20:50Z</dcterms:modified>
</cp:coreProperties>
</file>